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287" y="322579"/>
            <a:ext cx="1135542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20356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0" y="6858000"/>
                </a:moveTo>
                <a:lnTo>
                  <a:pt x="1248155" y="6858000"/>
                </a:lnTo>
                <a:lnTo>
                  <a:pt x="124815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525011" y="0"/>
            <a:ext cx="1247140" cy="6858000"/>
          </a:xfrm>
          <a:custGeom>
            <a:avLst/>
            <a:gdLst/>
            <a:ahLst/>
            <a:cxnLst/>
            <a:rect l="l" t="t" r="r" b="b"/>
            <a:pathLst>
              <a:path w="1247139" h="6858000">
                <a:moveTo>
                  <a:pt x="0" y="6858000"/>
                </a:moveTo>
                <a:lnTo>
                  <a:pt x="1246632" y="6858000"/>
                </a:lnTo>
                <a:lnTo>
                  <a:pt x="124663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771644" y="0"/>
            <a:ext cx="2649220" cy="6858000"/>
          </a:xfrm>
          <a:custGeom>
            <a:avLst/>
            <a:gdLst/>
            <a:ahLst/>
            <a:cxnLst/>
            <a:rect l="l" t="t" r="r" b="b"/>
            <a:pathLst>
              <a:path w="2649220" h="6858000">
                <a:moveTo>
                  <a:pt x="0" y="6858000"/>
                </a:moveTo>
                <a:lnTo>
                  <a:pt x="2648711" y="6858000"/>
                </a:lnTo>
                <a:lnTo>
                  <a:pt x="264871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041904" y="644651"/>
            <a:ext cx="5079492" cy="4003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39030" y="315849"/>
            <a:ext cx="331393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05" y="2057781"/>
            <a:ext cx="11289588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Relationship Id="rId4" Type="http://schemas.openxmlformats.org/officeDocument/2006/relationships/hyperlink" Target="http://www.convertstring.com/vi/Hash/SHA256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Relationship Id="rId29" Type="http://schemas.openxmlformats.org/officeDocument/2006/relationships/image" Target="../media/image90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Relationship Id="rId32" Type="http://schemas.openxmlformats.org/officeDocument/2006/relationships/image" Target="../media/image93.png"/><Relationship Id="rId33" Type="http://schemas.openxmlformats.org/officeDocument/2006/relationships/image" Target="../media/image94.png"/><Relationship Id="rId34" Type="http://schemas.openxmlformats.org/officeDocument/2006/relationships/image" Target="../media/image95.png"/><Relationship Id="rId35" Type="http://schemas.openxmlformats.org/officeDocument/2006/relationships/image" Target="../media/image96.png"/><Relationship Id="rId36" Type="http://schemas.openxmlformats.org/officeDocument/2006/relationships/image" Target="../media/image97.png"/><Relationship Id="rId37" Type="http://schemas.openxmlformats.org/officeDocument/2006/relationships/image" Target="../media/image98.png"/><Relationship Id="rId38" Type="http://schemas.openxmlformats.org/officeDocument/2006/relationships/image" Target="../media/image99.png"/><Relationship Id="rId39" Type="http://schemas.openxmlformats.org/officeDocument/2006/relationships/image" Target="../media/image100.png"/><Relationship Id="rId40" Type="http://schemas.openxmlformats.org/officeDocument/2006/relationships/image" Target="../media/image101.png"/><Relationship Id="rId41" Type="http://schemas.openxmlformats.org/officeDocument/2006/relationships/image" Target="../media/image102.png"/><Relationship Id="rId42" Type="http://schemas.openxmlformats.org/officeDocument/2006/relationships/image" Target="../media/image103.png"/><Relationship Id="rId43" Type="http://schemas.openxmlformats.org/officeDocument/2006/relationships/image" Target="../media/image104.png"/><Relationship Id="rId44" Type="http://schemas.openxmlformats.org/officeDocument/2006/relationships/image" Target="../media/image105.png"/><Relationship Id="rId45" Type="http://schemas.openxmlformats.org/officeDocument/2006/relationships/image" Target="../media/image106.png"/><Relationship Id="rId46" Type="http://schemas.openxmlformats.org/officeDocument/2006/relationships/image" Target="../media/image107.png"/><Relationship Id="rId47" Type="http://schemas.openxmlformats.org/officeDocument/2006/relationships/image" Target="../media/image108.png"/><Relationship Id="rId48" Type="http://schemas.openxmlformats.org/officeDocument/2006/relationships/image" Target="../media/image109.png"/><Relationship Id="rId49" Type="http://schemas.openxmlformats.org/officeDocument/2006/relationships/image" Target="../media/image110.png"/><Relationship Id="rId50" Type="http://schemas.openxmlformats.org/officeDocument/2006/relationships/image" Target="../media/image111.png"/><Relationship Id="rId51" Type="http://schemas.openxmlformats.org/officeDocument/2006/relationships/image" Target="../media/image112.png"/><Relationship Id="rId52" Type="http://schemas.openxmlformats.org/officeDocument/2006/relationships/image" Target="../media/image113.png"/><Relationship Id="rId53" Type="http://schemas.openxmlformats.org/officeDocument/2006/relationships/image" Target="../media/image114.png"/><Relationship Id="rId54" Type="http://schemas.openxmlformats.org/officeDocument/2006/relationships/image" Target="../media/image115.png"/><Relationship Id="rId55" Type="http://schemas.openxmlformats.org/officeDocument/2006/relationships/image" Target="../media/image116.png"/><Relationship Id="rId56" Type="http://schemas.openxmlformats.org/officeDocument/2006/relationships/image" Target="../media/image117.png"/><Relationship Id="rId57" Type="http://schemas.openxmlformats.org/officeDocument/2006/relationships/image" Target="../media/image11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png"/><Relationship Id="rId30" Type="http://schemas.openxmlformats.org/officeDocument/2006/relationships/image" Target="../media/image147.png"/><Relationship Id="rId31" Type="http://schemas.openxmlformats.org/officeDocument/2006/relationships/image" Target="../media/image148.png"/><Relationship Id="rId32" Type="http://schemas.openxmlformats.org/officeDocument/2006/relationships/image" Target="../media/image149.png"/><Relationship Id="rId33" Type="http://schemas.openxmlformats.org/officeDocument/2006/relationships/image" Target="../media/image150.png"/><Relationship Id="rId34" Type="http://schemas.openxmlformats.org/officeDocument/2006/relationships/image" Target="../media/image151.png"/><Relationship Id="rId35" Type="http://schemas.openxmlformats.org/officeDocument/2006/relationships/image" Target="../media/image152.png"/><Relationship Id="rId36" Type="http://schemas.openxmlformats.org/officeDocument/2006/relationships/image" Target="../media/image153.png"/><Relationship Id="rId37" Type="http://schemas.openxmlformats.org/officeDocument/2006/relationships/image" Target="../media/image154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57.png"/><Relationship Id="rId41" Type="http://schemas.openxmlformats.org/officeDocument/2006/relationships/image" Target="../media/image158.png"/><Relationship Id="rId42" Type="http://schemas.openxmlformats.org/officeDocument/2006/relationships/image" Target="../media/image159.png"/><Relationship Id="rId43" Type="http://schemas.openxmlformats.org/officeDocument/2006/relationships/image" Target="../media/image160.png"/><Relationship Id="rId44" Type="http://schemas.openxmlformats.org/officeDocument/2006/relationships/image" Target="../media/image161.png"/><Relationship Id="rId45" Type="http://schemas.openxmlformats.org/officeDocument/2006/relationships/image" Target="../media/image162.png"/><Relationship Id="rId46" Type="http://schemas.openxmlformats.org/officeDocument/2006/relationships/image" Target="../media/image163.png"/><Relationship Id="rId47" Type="http://schemas.openxmlformats.org/officeDocument/2006/relationships/image" Target="../media/image164.png"/><Relationship Id="rId48" Type="http://schemas.openxmlformats.org/officeDocument/2006/relationships/image" Target="../media/image165.png"/><Relationship Id="rId49" Type="http://schemas.openxmlformats.org/officeDocument/2006/relationships/image" Target="../media/image166.png"/><Relationship Id="rId50" Type="http://schemas.openxmlformats.org/officeDocument/2006/relationships/image" Target="../media/image167.png"/><Relationship Id="rId51" Type="http://schemas.openxmlformats.org/officeDocument/2006/relationships/image" Target="../media/image168.png"/><Relationship Id="rId52" Type="http://schemas.openxmlformats.org/officeDocument/2006/relationships/image" Target="../media/image169.png"/><Relationship Id="rId53" Type="http://schemas.openxmlformats.org/officeDocument/2006/relationships/image" Target="../media/image170.png"/><Relationship Id="rId54" Type="http://schemas.openxmlformats.org/officeDocument/2006/relationships/image" Target="../media/image171.png"/><Relationship Id="rId55" Type="http://schemas.openxmlformats.org/officeDocument/2006/relationships/image" Target="../media/image172.png"/><Relationship Id="rId56" Type="http://schemas.openxmlformats.org/officeDocument/2006/relationships/image" Target="../media/image173.png"/><Relationship Id="rId57" Type="http://schemas.openxmlformats.org/officeDocument/2006/relationships/image" Target="../media/image174.jpg"/><Relationship Id="rId58" Type="http://schemas.openxmlformats.org/officeDocument/2006/relationships/image" Target="../media/image175.jpg"/><Relationship Id="rId59" Type="http://schemas.openxmlformats.org/officeDocument/2006/relationships/image" Target="../media/image176.jpg"/><Relationship Id="rId60" Type="http://schemas.openxmlformats.org/officeDocument/2006/relationships/image" Target="../media/image17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Relationship Id="rId30" Type="http://schemas.openxmlformats.org/officeDocument/2006/relationships/image" Target="../media/image206.png"/><Relationship Id="rId31" Type="http://schemas.openxmlformats.org/officeDocument/2006/relationships/image" Target="../media/image207.png"/><Relationship Id="rId32" Type="http://schemas.openxmlformats.org/officeDocument/2006/relationships/image" Target="../media/image208.png"/><Relationship Id="rId33" Type="http://schemas.openxmlformats.org/officeDocument/2006/relationships/image" Target="../media/image209.png"/><Relationship Id="rId34" Type="http://schemas.openxmlformats.org/officeDocument/2006/relationships/image" Target="../media/image210.png"/><Relationship Id="rId35" Type="http://schemas.openxmlformats.org/officeDocument/2006/relationships/image" Target="../media/image211.png"/><Relationship Id="rId36" Type="http://schemas.openxmlformats.org/officeDocument/2006/relationships/image" Target="../media/image212.png"/><Relationship Id="rId37" Type="http://schemas.openxmlformats.org/officeDocument/2006/relationships/image" Target="../media/image213.png"/><Relationship Id="rId38" Type="http://schemas.openxmlformats.org/officeDocument/2006/relationships/image" Target="../media/image214.png"/><Relationship Id="rId39" Type="http://schemas.openxmlformats.org/officeDocument/2006/relationships/image" Target="../media/image215.png"/><Relationship Id="rId40" Type="http://schemas.openxmlformats.org/officeDocument/2006/relationships/image" Target="../media/image216.png"/><Relationship Id="rId41" Type="http://schemas.openxmlformats.org/officeDocument/2006/relationships/image" Target="../media/image217.png"/><Relationship Id="rId42" Type="http://schemas.openxmlformats.org/officeDocument/2006/relationships/image" Target="../media/image218.png"/><Relationship Id="rId43" Type="http://schemas.openxmlformats.org/officeDocument/2006/relationships/image" Target="../media/image219.png"/><Relationship Id="rId44" Type="http://schemas.openxmlformats.org/officeDocument/2006/relationships/image" Target="../media/image220.png"/><Relationship Id="rId45" Type="http://schemas.openxmlformats.org/officeDocument/2006/relationships/image" Target="../media/image221.png"/><Relationship Id="rId46" Type="http://schemas.openxmlformats.org/officeDocument/2006/relationships/image" Target="../media/image222.png"/><Relationship Id="rId47" Type="http://schemas.openxmlformats.org/officeDocument/2006/relationships/image" Target="../media/image223.png"/><Relationship Id="rId48" Type="http://schemas.openxmlformats.org/officeDocument/2006/relationships/image" Target="../media/image224.png"/><Relationship Id="rId49" Type="http://schemas.openxmlformats.org/officeDocument/2006/relationships/image" Target="../media/image225.png"/><Relationship Id="rId50" Type="http://schemas.openxmlformats.org/officeDocument/2006/relationships/image" Target="../media/image226.png"/><Relationship Id="rId51" Type="http://schemas.openxmlformats.org/officeDocument/2006/relationships/image" Target="../media/image227.png"/><Relationship Id="rId52" Type="http://schemas.openxmlformats.org/officeDocument/2006/relationships/image" Target="../media/image228.png"/><Relationship Id="rId53" Type="http://schemas.openxmlformats.org/officeDocument/2006/relationships/image" Target="../media/image229.png"/><Relationship Id="rId54" Type="http://schemas.openxmlformats.org/officeDocument/2006/relationships/image" Target="../media/image230.png"/><Relationship Id="rId55" Type="http://schemas.openxmlformats.org/officeDocument/2006/relationships/image" Target="../media/image231.png"/><Relationship Id="rId56" Type="http://schemas.openxmlformats.org/officeDocument/2006/relationships/image" Target="../media/image232.png"/><Relationship Id="rId57" Type="http://schemas.openxmlformats.org/officeDocument/2006/relationships/image" Target="../media/image233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Relationship Id="rId3" Type="http://schemas.openxmlformats.org/officeDocument/2006/relationships/image" Target="../media/image235.jpg"/><Relationship Id="rId4" Type="http://schemas.openxmlformats.org/officeDocument/2006/relationships/image" Target="../media/image23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7.jpg"/><Relationship Id="rId3" Type="http://schemas.openxmlformats.org/officeDocument/2006/relationships/image" Target="../media/image23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4351020"/>
          </a:xfrm>
          <a:custGeom>
            <a:avLst/>
            <a:gdLst/>
            <a:ahLst/>
            <a:cxnLst/>
            <a:rect l="l" t="t" r="r" b="b"/>
            <a:pathLst>
              <a:path w="12192000" h="4351020">
                <a:moveTo>
                  <a:pt x="12192000" y="0"/>
                </a:moveTo>
                <a:lnTo>
                  <a:pt x="0" y="0"/>
                </a:lnTo>
                <a:lnTo>
                  <a:pt x="12192000" y="4350912"/>
                </a:lnTo>
                <a:lnTo>
                  <a:pt x="1219200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2347" y="367283"/>
            <a:ext cx="5824728" cy="4590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451" y="2512314"/>
            <a:ext cx="6694170" cy="1633855"/>
          </a:xfrm>
          <a:prstGeom prst="rect"/>
        </p:spPr>
        <p:txBody>
          <a:bodyPr wrap="square" lIns="0" tIns="70485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555"/>
              </a:spcBef>
              <a:tabLst>
                <a:tab pos="1384935" algn="l"/>
              </a:tabLst>
            </a:pPr>
            <a:r>
              <a:rPr dirty="0" sz="5400">
                <a:solidFill>
                  <a:srgbClr val="2F2F2F"/>
                </a:solidFill>
              </a:rPr>
              <a:t>Senimar </a:t>
            </a:r>
            <a:r>
              <a:rPr dirty="0" sz="5400" spc="-5">
                <a:solidFill>
                  <a:srgbClr val="2F2F2F"/>
                </a:solidFill>
              </a:rPr>
              <a:t>về Mô </a:t>
            </a:r>
            <a:r>
              <a:rPr dirty="0" sz="5400">
                <a:solidFill>
                  <a:srgbClr val="2F2F2F"/>
                </a:solidFill>
              </a:rPr>
              <a:t>hình  </a:t>
            </a:r>
            <a:r>
              <a:rPr dirty="0" sz="5400" spc="-5">
                <a:solidFill>
                  <a:srgbClr val="2F2F2F"/>
                </a:solidFill>
              </a:rPr>
              <a:t>của	</a:t>
            </a:r>
            <a:r>
              <a:rPr dirty="0" sz="5400">
                <a:solidFill>
                  <a:srgbClr val="2F2F2F"/>
                </a:solidFill>
              </a:rPr>
              <a:t>hệ </a:t>
            </a:r>
            <a:r>
              <a:rPr dirty="0" sz="5400" spc="-5">
                <a:solidFill>
                  <a:srgbClr val="2F2F2F"/>
                </a:solidFill>
              </a:rPr>
              <a:t>thống tiền</a:t>
            </a:r>
            <a:r>
              <a:rPr dirty="0" sz="5400" spc="-85">
                <a:solidFill>
                  <a:srgbClr val="2F2F2F"/>
                </a:solidFill>
              </a:rPr>
              <a:t> </a:t>
            </a:r>
            <a:r>
              <a:rPr dirty="0" sz="5400" spc="-5">
                <a:solidFill>
                  <a:srgbClr val="2F2F2F"/>
                </a:solidFill>
              </a:rPr>
              <a:t>ảo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206451" y="4669028"/>
            <a:ext cx="3535679" cy="10407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381000">
              <a:lnSpc>
                <a:spcPts val="1939"/>
              </a:lnSpc>
              <a:spcBef>
                <a:spcPts val="345"/>
              </a:spcBef>
            </a:pP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Nguyễn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Phi Hùng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-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17520068 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Lê Quốc Phương -17520134 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Huỳnh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Quốc </a:t>
            </a:r>
            <a:r>
              <a:rPr dirty="0" sz="1800" spc="-15">
                <a:solidFill>
                  <a:srgbClr val="2F2F2F"/>
                </a:solidFill>
                <a:latin typeface="Arial"/>
                <a:cs typeface="Arial"/>
              </a:rPr>
              <a:t>Trung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-</a:t>
            </a:r>
            <a:r>
              <a:rPr dirty="0" sz="1800" spc="-2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17520184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25"/>
              </a:lnSpc>
            </a:pP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Nguyễn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Lê </a:t>
            </a:r>
            <a:r>
              <a:rPr dirty="0" sz="1800" spc="-15">
                <a:solidFill>
                  <a:srgbClr val="2F2F2F"/>
                </a:solidFill>
                <a:latin typeface="Arial"/>
                <a:cs typeface="Arial"/>
              </a:rPr>
              <a:t>Việt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Hoàng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-</a:t>
            </a:r>
            <a:r>
              <a:rPr dirty="0" sz="1800" spc="6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17520513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dirty="0" sz="3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278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dirty="0" sz="2400" spc="-80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3079" y="1653539"/>
            <a:ext cx="8912352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905929" y="2031917"/>
            <a:ext cx="5571585" cy="2617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0537" y="893284"/>
            <a:ext cx="4116704" cy="2108835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Mạng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ngang</a:t>
            </a:r>
            <a:r>
              <a:rPr dirty="0" sz="2400" spc="-30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Peer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to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Peer</a:t>
            </a:r>
            <a:r>
              <a:rPr dirty="0" sz="2400" spc="-2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Networking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Không có máy</a:t>
            </a:r>
            <a:r>
              <a:rPr dirty="0" sz="2000" spc="-6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chủ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Các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node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được kết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nối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trược</a:t>
            </a:r>
            <a:r>
              <a:rPr dirty="0" sz="2000" spc="-14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tiếp  với</a:t>
            </a:r>
            <a:r>
              <a:rPr dirty="0" sz="2000" spc="-1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40537" y="1063244"/>
            <a:ext cx="4000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Mật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mã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hóa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khóa công</a:t>
            </a:r>
            <a:r>
              <a:rPr dirty="0" sz="2400" spc="-114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khai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537" y="1678889"/>
            <a:ext cx="2120900" cy="941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Khóa cá</a:t>
            </a:r>
            <a:r>
              <a:rPr dirty="0" sz="2000" spc="-6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nhân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Khóa công</a:t>
            </a:r>
            <a:r>
              <a:rPr dirty="0" sz="2000" spc="-9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khai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Chữ ký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điện</a:t>
            </a:r>
            <a:r>
              <a:rPr dirty="0" sz="2000" spc="-9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tử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2580" y="1527881"/>
            <a:ext cx="6158119" cy="3072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54751" y="1112646"/>
            <a:ext cx="50031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RSA: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thuật toán mật mã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hóa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khóa công</a:t>
            </a:r>
            <a:r>
              <a:rPr dirty="0" sz="2000" spc="-19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khai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093208" y="1178052"/>
            <a:ext cx="6652259" cy="494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72583" y="6313423"/>
            <a:ext cx="37325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Sơ 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đồ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tạo và 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kiểm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tra 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chữ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ký </a:t>
            </a:r>
            <a:r>
              <a:rPr dirty="0" sz="1800" spc="-5">
                <a:solidFill>
                  <a:srgbClr val="212121"/>
                </a:solidFill>
                <a:latin typeface="Arial"/>
                <a:cs typeface="Arial"/>
              </a:rPr>
              <a:t>điện</a:t>
            </a:r>
            <a:r>
              <a:rPr dirty="0" sz="1800" spc="-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tử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7" y="1063244"/>
            <a:ext cx="4000500" cy="2176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Mật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mã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hóa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khóa công</a:t>
            </a:r>
            <a:r>
              <a:rPr dirty="0" sz="2400" spc="-114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khai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Chữ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ký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điện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 tử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solidFill>
                  <a:srgbClr val="474747"/>
                </a:solidFill>
                <a:latin typeface="Arial"/>
                <a:cs typeface="Arial"/>
              </a:rPr>
              <a:t>Khả năng xác định nguồn</a:t>
            </a:r>
            <a:r>
              <a:rPr dirty="0" sz="2000" spc="-7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474747"/>
                </a:solidFill>
                <a:latin typeface="Arial"/>
                <a:cs typeface="Arial"/>
              </a:rPr>
              <a:t>gốc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474747"/>
                </a:solidFill>
                <a:latin typeface="Arial"/>
                <a:cs typeface="Arial"/>
              </a:rPr>
              <a:t>Tính toàn</a:t>
            </a:r>
            <a:r>
              <a:rPr dirty="0" sz="2000" spc="-4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74747"/>
                </a:solidFill>
                <a:latin typeface="Arial"/>
                <a:cs typeface="Arial"/>
              </a:rPr>
              <a:t>vẹn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474747"/>
                </a:solidFill>
                <a:latin typeface="Arial"/>
                <a:cs typeface="Arial"/>
              </a:rPr>
              <a:t>Tính không thể </a:t>
            </a:r>
            <a:r>
              <a:rPr dirty="0" sz="2000" spc="-5">
                <a:solidFill>
                  <a:srgbClr val="474747"/>
                </a:solidFill>
                <a:latin typeface="Arial"/>
                <a:cs typeface="Arial"/>
              </a:rPr>
              <a:t>phủ</a:t>
            </a:r>
            <a:r>
              <a:rPr dirty="0" sz="2000" spc="-9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474747"/>
                </a:solidFill>
                <a:latin typeface="Arial"/>
                <a:cs typeface="Arial"/>
              </a:rPr>
              <a:t>nhận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40537" y="1063244"/>
            <a:ext cx="1635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Cây</a:t>
            </a:r>
            <a:r>
              <a:rPr dirty="0" sz="2400" spc="-50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Merkel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2144" y="1536882"/>
            <a:ext cx="7151699" cy="33345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0537" y="1680717"/>
            <a:ext cx="4678680" cy="3544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Thay đổi bất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cứ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giá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trị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nào trong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merkle</a:t>
            </a:r>
            <a:endParaRPr sz="1800">
              <a:latin typeface="Arial"/>
              <a:cs typeface="Arial"/>
            </a:endParaRPr>
          </a:p>
          <a:p>
            <a:pPr marL="299085" marR="256540">
              <a:lnSpc>
                <a:spcPct val="100000"/>
              </a:lnSpc>
            </a:pP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tree, hoặc các giá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trị tạo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nên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sẽ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làm thay  đổi merkle</a:t>
            </a:r>
            <a:r>
              <a:rPr dirty="0" sz="1800" spc="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  <a:p>
            <a:pPr marL="299085" marR="361950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15">
                <a:solidFill>
                  <a:srgbClr val="2F2F2F"/>
                </a:solidFill>
                <a:latin typeface="Arial"/>
                <a:cs typeface="Arial"/>
              </a:rPr>
              <a:t>Việc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xác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nhận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một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dữ liệu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có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thuộc  merkle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tree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hay không diễn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ra rất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đơn  giản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và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nhanh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chóng,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sự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thật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ta có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thể  check dữ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liệu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với độ 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phức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tạp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O(log2N)  (N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số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lá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của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 cây)</a:t>
            </a:r>
            <a:endParaRPr sz="1800">
              <a:latin typeface="Arial"/>
              <a:cs typeface="Arial"/>
            </a:endParaRPr>
          </a:p>
          <a:p>
            <a:pPr marL="299085" marR="713740" indent="-286385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Chỉ </a:t>
            </a:r>
            <a:r>
              <a:rPr dirty="0" sz="1800">
                <a:solidFill>
                  <a:srgbClr val="2F2F2F"/>
                </a:solidFill>
                <a:latin typeface="Arial"/>
                <a:cs typeface="Arial"/>
              </a:rPr>
              <a:t>cần merkle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root để xác định tính  toàn</a:t>
            </a:r>
            <a:r>
              <a:rPr dirty="0" sz="1800" spc="-1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vẹn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u="heavy" sz="180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http:/</a:t>
            </a:r>
            <a:r>
              <a:rPr dirty="0" u="heavy" sz="1800" spc="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/</a:t>
            </a:r>
            <a:r>
              <a:rPr dirty="0" u="heavy" sz="1800" spc="-3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ww</a:t>
            </a:r>
            <a:r>
              <a:rPr dirty="0" u="heavy" sz="1800" spc="-12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dirty="0" u="heavy" sz="1800" spc="-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.co</a:t>
            </a:r>
            <a:r>
              <a:rPr dirty="0" u="heavy" sz="1800" spc="-1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n</a:t>
            </a:r>
            <a:r>
              <a:rPr dirty="0" u="heavy" sz="180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vertstri</a:t>
            </a:r>
            <a:r>
              <a:rPr dirty="0" u="heavy" sz="180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n</a:t>
            </a:r>
            <a:r>
              <a:rPr dirty="0" u="heavy" sz="1800" spc="-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g.c</a:t>
            </a:r>
            <a:r>
              <a:rPr dirty="0" u="heavy" sz="1800" spc="-1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dirty="0" u="heavy" sz="1800" spc="-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m/vi/Has</a:t>
            </a:r>
            <a:r>
              <a:rPr dirty="0" u="heavy" sz="1800" spc="-1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h</a:t>
            </a:r>
            <a:r>
              <a:rPr dirty="0" u="heavy" sz="1800" spc="-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/SH</a:t>
            </a:r>
            <a:r>
              <a:rPr dirty="0" u="heavy" sz="180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dirty="0" u="heavy" sz="1800" spc="-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2</a:t>
            </a:r>
            <a:r>
              <a:rPr dirty="0" u="heavy" sz="1800" spc="-1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5</a:t>
            </a:r>
            <a:r>
              <a:rPr dirty="0" u="heavy" sz="1800" spc="-5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4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4705" y="1157096"/>
            <a:ext cx="2711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Thuật toán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hash</a:t>
            </a:r>
            <a:r>
              <a:rPr dirty="0" sz="1800" spc="-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SHA256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dirty="0" sz="3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1635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Cây</a:t>
            </a:r>
            <a:r>
              <a:rPr dirty="0" sz="2400" spc="-50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Merkel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0263" y="1434083"/>
            <a:ext cx="9491472" cy="513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479166" y="1324945"/>
            <a:ext cx="9338870" cy="4888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32849" y="1480947"/>
            <a:ext cx="10916774" cy="451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0144" y="4049267"/>
            <a:ext cx="7992109" cy="2809240"/>
          </a:xfrm>
          <a:custGeom>
            <a:avLst/>
            <a:gdLst/>
            <a:ahLst/>
            <a:cxnLst/>
            <a:rect l="l" t="t" r="r" b="b"/>
            <a:pathLst>
              <a:path w="7992109" h="2809240">
                <a:moveTo>
                  <a:pt x="0" y="2808732"/>
                </a:moveTo>
                <a:lnTo>
                  <a:pt x="7991856" y="2808732"/>
                </a:lnTo>
                <a:lnTo>
                  <a:pt x="7991856" y="0"/>
                </a:lnTo>
                <a:lnTo>
                  <a:pt x="0" y="0"/>
                </a:lnTo>
                <a:lnTo>
                  <a:pt x="0" y="2808732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92" y="487807"/>
            <a:ext cx="246507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636363"/>
                </a:solidFill>
              </a:rPr>
              <a:t>Hoạt </a:t>
            </a:r>
            <a:r>
              <a:rPr dirty="0" sz="3600">
                <a:solidFill>
                  <a:srgbClr val="636363"/>
                </a:solidFill>
              </a:rPr>
              <a:t>động  </a:t>
            </a:r>
            <a:r>
              <a:rPr dirty="0" sz="3600" spc="-5">
                <a:solidFill>
                  <a:srgbClr val="636363"/>
                </a:solidFill>
              </a:rPr>
              <a:t>của các </a:t>
            </a:r>
            <a:r>
              <a:rPr dirty="0" sz="3600" spc="-5">
                <a:solidFill>
                  <a:srgbClr val="FD9900"/>
                </a:solidFill>
              </a:rPr>
              <a:t>cơ  chế </a:t>
            </a:r>
            <a:r>
              <a:rPr dirty="0" sz="3600">
                <a:solidFill>
                  <a:srgbClr val="636363"/>
                </a:solidFill>
              </a:rPr>
              <a:t>trong  </a:t>
            </a:r>
            <a:r>
              <a:rPr dirty="0" sz="3600">
                <a:solidFill>
                  <a:srgbClr val="FD9900"/>
                </a:solidFill>
              </a:rPr>
              <a:t>Blockchain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669407" y="4817490"/>
            <a:ext cx="461518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thêm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Block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chế giao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chế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đào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1940" y="0"/>
            <a:ext cx="8100059" cy="395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959351"/>
            <a:ext cx="4091940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Hoạt </a:t>
            </a:r>
            <a:r>
              <a:rPr dirty="0"/>
              <a:t>động </a:t>
            </a:r>
            <a:r>
              <a:rPr dirty="0" spc="-5"/>
              <a:t>của các </a:t>
            </a:r>
            <a:r>
              <a:rPr dirty="0"/>
              <a:t>cơ </a:t>
            </a:r>
            <a:r>
              <a:rPr dirty="0" spc="-5"/>
              <a:t>chế trong</a:t>
            </a:r>
            <a:r>
              <a:rPr dirty="0" spc="-140"/>
              <a:t> </a:t>
            </a:r>
            <a:r>
              <a:rPr dirty="0" spc="-5"/>
              <a:t>Blockchain</a:t>
            </a:r>
          </a:p>
        </p:txBody>
      </p:sp>
      <p:sp>
        <p:nvSpPr>
          <p:cNvPr id="5" name="object 5"/>
          <p:cNvSpPr/>
          <p:nvPr/>
        </p:nvSpPr>
        <p:spPr>
          <a:xfrm>
            <a:off x="3281171" y="2148839"/>
            <a:ext cx="5324856" cy="407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dirty="0" sz="2400" spc="-6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Bước 1: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dịch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được sinh</a:t>
            </a:r>
            <a:r>
              <a:rPr dirty="0" sz="2400" spc="-2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785" cy="6858000"/>
          </a:xfrm>
          <a:custGeom>
            <a:avLst/>
            <a:gdLst/>
            <a:ahLst/>
            <a:cxnLst/>
            <a:rect l="l" t="t" r="r" b="b"/>
            <a:pathLst>
              <a:path w="565785" h="6858000">
                <a:moveTo>
                  <a:pt x="0" y="6858000"/>
                </a:moveTo>
                <a:lnTo>
                  <a:pt x="565404" y="6858000"/>
                </a:lnTo>
                <a:lnTo>
                  <a:pt x="56540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69164"/>
            <a:ext cx="2081783" cy="1976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1061" y="435355"/>
            <a:ext cx="463804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 b="0">
                <a:solidFill>
                  <a:srgbClr val="2F2F2F"/>
                </a:solidFill>
                <a:latin typeface="Arial"/>
                <a:cs typeface="Arial"/>
              </a:rPr>
              <a:t>Nội dung</a:t>
            </a:r>
            <a:r>
              <a:rPr dirty="0" sz="5400" spc="-95" b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5400" b="0">
                <a:solidFill>
                  <a:srgbClr val="2F2F2F"/>
                </a:solidFill>
                <a:latin typeface="Arial"/>
                <a:cs typeface="Arial"/>
              </a:rPr>
              <a:t>chính</a:t>
            </a:r>
            <a:endParaRPr sz="5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08464" y="5545835"/>
            <a:ext cx="1219200" cy="978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1804" y="5561076"/>
            <a:ext cx="1117600" cy="876300"/>
          </a:xfrm>
          <a:custGeom>
            <a:avLst/>
            <a:gdLst/>
            <a:ahLst/>
            <a:cxnLst/>
            <a:rect l="l" t="t" r="r" b="b"/>
            <a:pathLst>
              <a:path w="1117600" h="876300">
                <a:moveTo>
                  <a:pt x="1117092" y="0"/>
                </a:moveTo>
                <a:lnTo>
                  <a:pt x="0" y="0"/>
                </a:lnTo>
                <a:lnTo>
                  <a:pt x="214375" y="857173"/>
                </a:lnTo>
                <a:lnTo>
                  <a:pt x="265310" y="863199"/>
                </a:lnTo>
                <a:lnTo>
                  <a:pt x="315720" y="867984"/>
                </a:lnTo>
                <a:lnTo>
                  <a:pt x="365669" y="871606"/>
                </a:lnTo>
                <a:lnTo>
                  <a:pt x="415221" y="874144"/>
                </a:lnTo>
                <a:lnTo>
                  <a:pt x="464437" y="875676"/>
                </a:lnTo>
                <a:lnTo>
                  <a:pt x="513382" y="876281"/>
                </a:lnTo>
                <a:lnTo>
                  <a:pt x="562117" y="876038"/>
                </a:lnTo>
                <a:lnTo>
                  <a:pt x="610707" y="875024"/>
                </a:lnTo>
                <a:lnTo>
                  <a:pt x="659215" y="873319"/>
                </a:lnTo>
                <a:lnTo>
                  <a:pt x="707702" y="871001"/>
                </a:lnTo>
                <a:lnTo>
                  <a:pt x="804870" y="864842"/>
                </a:lnTo>
                <a:lnTo>
                  <a:pt x="902716" y="857173"/>
                </a:lnTo>
                <a:lnTo>
                  <a:pt x="111709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56064" y="5305044"/>
            <a:ext cx="1524000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08109" y="3345179"/>
            <a:ext cx="2517902" cy="2307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36964" y="1513332"/>
            <a:ext cx="2100072" cy="2069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401061" y="1914169"/>
            <a:ext cx="5854700" cy="370332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07670" algn="l"/>
              </a:tabLst>
            </a:pP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Tổng quan về </a:t>
            </a:r>
            <a:r>
              <a:rPr dirty="0" sz="2800" spc="-15" b="1">
                <a:solidFill>
                  <a:srgbClr val="636363"/>
                </a:solidFill>
                <a:latin typeface="Arial"/>
                <a:cs typeface="Arial"/>
              </a:rPr>
              <a:t>Tiền</a:t>
            </a:r>
            <a:r>
              <a:rPr dirty="0" sz="2800" spc="60" b="1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36363"/>
                </a:solidFill>
                <a:latin typeface="Arial"/>
                <a:cs typeface="Arial"/>
              </a:rPr>
              <a:t>ảo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07670" algn="l"/>
              </a:tabLst>
            </a:pP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Tổng quan về</a:t>
            </a:r>
            <a:r>
              <a:rPr dirty="0" sz="2800" spc="55" b="1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407670" algn="l"/>
              </a:tabLst>
            </a:pP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Cấu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trúc </a:t>
            </a: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của</a:t>
            </a:r>
            <a:r>
              <a:rPr dirty="0" sz="2800" spc="55" b="1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407670" algn="l"/>
              </a:tabLst>
            </a:pP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Hoạt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động </a:t>
            </a: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của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các </a:t>
            </a: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cơ chế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trong  </a:t>
            </a:r>
            <a:r>
              <a:rPr dirty="0" sz="2800" b="1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412750" indent="-39497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413384" algn="l"/>
              </a:tabLst>
            </a:pP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Cách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để tạo ra </a:t>
            </a: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một </a:t>
            </a: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đồng </a:t>
            </a:r>
            <a:r>
              <a:rPr dirty="0" sz="2800" b="1">
                <a:solidFill>
                  <a:srgbClr val="636363"/>
                </a:solidFill>
                <a:latin typeface="Arial"/>
                <a:cs typeface="Arial"/>
              </a:rPr>
              <a:t>tiền</a:t>
            </a:r>
            <a:r>
              <a:rPr dirty="0" sz="2800" spc="45" b="1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636363"/>
                </a:solidFill>
                <a:latin typeface="Arial"/>
                <a:cs typeface="Arial"/>
              </a:rPr>
              <a:t>ảo</a:t>
            </a:r>
            <a:endParaRPr sz="2800">
              <a:latin typeface="Arial"/>
              <a:cs typeface="Arial"/>
            </a:endParaRPr>
          </a:p>
          <a:p>
            <a:pPr marL="407034" indent="-394335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407670" algn="l"/>
              </a:tabLst>
            </a:pPr>
            <a:r>
              <a:rPr dirty="0" sz="2800" spc="-5" b="1">
                <a:solidFill>
                  <a:srgbClr val="636363"/>
                </a:solidFill>
                <a:latin typeface="Arial"/>
                <a:cs typeface="Arial"/>
              </a:rPr>
              <a:t>Demo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Hoạt </a:t>
            </a:r>
            <a:r>
              <a:rPr dirty="0"/>
              <a:t>động </a:t>
            </a:r>
            <a:r>
              <a:rPr dirty="0" spc="-5"/>
              <a:t>của các </a:t>
            </a:r>
            <a:r>
              <a:rPr dirty="0"/>
              <a:t>cơ </a:t>
            </a:r>
            <a:r>
              <a:rPr dirty="0" spc="-5"/>
              <a:t>chế trong</a:t>
            </a:r>
            <a:r>
              <a:rPr dirty="0" spc="-140"/>
              <a:t> </a:t>
            </a:r>
            <a:r>
              <a:rPr dirty="0" spc="-5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7713345" cy="94932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dirty="0" sz="2400" spc="-1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Bước 2: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dịch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phát đến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một mạng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ngang</a:t>
            </a:r>
            <a:r>
              <a:rPr dirty="0" sz="2400" spc="-4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900" y="1917192"/>
            <a:ext cx="6629400" cy="452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Hoạt </a:t>
            </a:r>
            <a:r>
              <a:rPr dirty="0"/>
              <a:t>động </a:t>
            </a:r>
            <a:r>
              <a:rPr dirty="0" spc="-5"/>
              <a:t>của các </a:t>
            </a:r>
            <a:r>
              <a:rPr dirty="0"/>
              <a:t>cơ </a:t>
            </a:r>
            <a:r>
              <a:rPr dirty="0" spc="-5"/>
              <a:t>chế trong</a:t>
            </a:r>
            <a:r>
              <a:rPr dirty="0" spc="-140"/>
              <a:t> </a:t>
            </a:r>
            <a:r>
              <a:rPr dirty="0" spc="-5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dirty="0" sz="2400" spc="-6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Bước 3: Cuộc đua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tạo </a:t>
            </a: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khối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9148" y="1929383"/>
            <a:ext cx="6318504" cy="459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Hoạt </a:t>
            </a:r>
            <a:r>
              <a:rPr dirty="0"/>
              <a:t>động </a:t>
            </a:r>
            <a:r>
              <a:rPr dirty="0" spc="-5"/>
              <a:t>của các </a:t>
            </a:r>
            <a:r>
              <a:rPr dirty="0"/>
              <a:t>cơ </a:t>
            </a:r>
            <a:r>
              <a:rPr dirty="0" spc="-5"/>
              <a:t>chế trong</a:t>
            </a:r>
            <a:r>
              <a:rPr dirty="0" spc="-140"/>
              <a:t> </a:t>
            </a:r>
            <a:r>
              <a:rPr dirty="0" spc="-5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dirty="0" sz="2400" spc="-6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Bước 4: Hoàn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thành khối</a:t>
            </a:r>
            <a:r>
              <a:rPr dirty="0" sz="2400" spc="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3972" y="2086355"/>
            <a:ext cx="6239256" cy="427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Hoạt </a:t>
            </a:r>
            <a:r>
              <a:rPr dirty="0"/>
              <a:t>động </a:t>
            </a:r>
            <a:r>
              <a:rPr dirty="0" spc="-5"/>
              <a:t>của các </a:t>
            </a:r>
            <a:r>
              <a:rPr dirty="0"/>
              <a:t>cơ </a:t>
            </a:r>
            <a:r>
              <a:rPr dirty="0" spc="-5"/>
              <a:t>chế trong</a:t>
            </a:r>
            <a:r>
              <a:rPr dirty="0" spc="-140"/>
              <a:t> </a:t>
            </a:r>
            <a:r>
              <a:rPr dirty="0" spc="-5"/>
              <a:t>Blockchain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dirty="0" sz="2400" spc="-6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400" spc="-5">
                <a:solidFill>
                  <a:srgbClr val="2F2F2F"/>
                </a:solidFill>
                <a:latin typeface="Arial"/>
                <a:cs typeface="Arial"/>
              </a:rPr>
              <a:t>Bước 4: Thêm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khối mới vào</a:t>
            </a:r>
            <a:r>
              <a:rPr dirty="0" sz="2400" spc="-6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F2F2F"/>
                </a:solidFill>
                <a:latin typeface="Arial"/>
                <a:cs typeface="Arial"/>
              </a:rPr>
              <a:t>chuỗi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2472" y="2068067"/>
            <a:ext cx="7382256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Hoạt </a:t>
            </a:r>
            <a:r>
              <a:rPr dirty="0"/>
              <a:t>động </a:t>
            </a:r>
            <a:r>
              <a:rPr dirty="0" spc="-5"/>
              <a:t>của các </a:t>
            </a:r>
            <a:r>
              <a:rPr dirty="0"/>
              <a:t>cơ </a:t>
            </a:r>
            <a:r>
              <a:rPr dirty="0" spc="-5"/>
              <a:t>chế trong</a:t>
            </a:r>
            <a:r>
              <a:rPr dirty="0" spc="-140"/>
              <a:t> </a:t>
            </a:r>
            <a:r>
              <a:rPr dirty="0" spc="-5"/>
              <a:t>Blockchain</a:t>
            </a:r>
          </a:p>
        </p:txBody>
      </p:sp>
      <p:sp>
        <p:nvSpPr>
          <p:cNvPr id="5" name="object 5"/>
          <p:cNvSpPr/>
          <p:nvPr/>
        </p:nvSpPr>
        <p:spPr>
          <a:xfrm>
            <a:off x="3128772" y="1223772"/>
            <a:ext cx="5595701" cy="4969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21811" y="6257035"/>
            <a:ext cx="5118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dirty="0" sz="2400" b="1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dirty="0" sz="2400" spc="-6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6683" y="204228"/>
            <a:ext cx="5814060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08603" y="275843"/>
            <a:ext cx="5575300" cy="617220"/>
          </a:xfrm>
          <a:custGeom>
            <a:avLst/>
            <a:gdLst/>
            <a:ahLst/>
            <a:cxnLst/>
            <a:rect l="l" t="t" r="r" b="b"/>
            <a:pathLst>
              <a:path w="5575300" h="617219">
                <a:moveTo>
                  <a:pt x="0" y="617219"/>
                </a:moveTo>
                <a:lnTo>
                  <a:pt x="5574792" y="617219"/>
                </a:lnTo>
                <a:lnTo>
                  <a:pt x="5574792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Cơ </a:t>
            </a:r>
            <a:r>
              <a:rPr dirty="0" spc="-5"/>
              <a:t>chế giao</a:t>
            </a:r>
            <a:r>
              <a:rPr dirty="0" spc="-105"/>
              <a:t> </a:t>
            </a:r>
            <a:r>
              <a:rPr dirty="0" spc="-5"/>
              <a:t>dịch</a:t>
            </a:r>
          </a:p>
        </p:txBody>
      </p:sp>
      <p:sp>
        <p:nvSpPr>
          <p:cNvPr id="5" name="object 5"/>
          <p:cNvSpPr/>
          <p:nvPr/>
        </p:nvSpPr>
        <p:spPr>
          <a:xfrm>
            <a:off x="1260347" y="1240201"/>
            <a:ext cx="9615400" cy="5206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6683" y="204228"/>
            <a:ext cx="5814060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08603" y="275843"/>
            <a:ext cx="5575300" cy="617220"/>
          </a:xfrm>
          <a:custGeom>
            <a:avLst/>
            <a:gdLst/>
            <a:ahLst/>
            <a:cxnLst/>
            <a:rect l="l" t="t" r="r" b="b"/>
            <a:pathLst>
              <a:path w="5575300" h="617219">
                <a:moveTo>
                  <a:pt x="0" y="617219"/>
                </a:moveTo>
                <a:lnTo>
                  <a:pt x="5574792" y="617219"/>
                </a:lnTo>
                <a:lnTo>
                  <a:pt x="5574792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Cơ </a:t>
            </a:r>
            <a:r>
              <a:rPr dirty="0" spc="-5"/>
              <a:t>chế giao</a:t>
            </a:r>
            <a:r>
              <a:rPr dirty="0" spc="-105"/>
              <a:t> </a:t>
            </a:r>
            <a:r>
              <a:rPr dirty="0" spc="-5"/>
              <a:t>dịch</a:t>
            </a:r>
          </a:p>
        </p:txBody>
      </p:sp>
      <p:sp>
        <p:nvSpPr>
          <p:cNvPr id="5" name="object 5"/>
          <p:cNvSpPr/>
          <p:nvPr/>
        </p:nvSpPr>
        <p:spPr>
          <a:xfrm>
            <a:off x="844532" y="1874738"/>
            <a:ext cx="2871632" cy="3136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59467" y="1820254"/>
            <a:ext cx="3800575" cy="3253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21163" y="1765533"/>
            <a:ext cx="3380075" cy="28497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69692"/>
            <a:ext cx="6070092" cy="398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03035" y="0"/>
            <a:ext cx="6188963" cy="464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086856" cy="3555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03035" y="3555491"/>
            <a:ext cx="6188963" cy="3302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2751" y="1299972"/>
            <a:ext cx="5715000" cy="453390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D9900"/>
                </a:solidFill>
              </a:rPr>
              <a:t>Cơ chế</a:t>
            </a:r>
            <a:r>
              <a:rPr dirty="0" sz="2400" spc="5">
                <a:solidFill>
                  <a:srgbClr val="FD9900"/>
                </a:solidFill>
              </a:rPr>
              <a:t> </a:t>
            </a:r>
            <a:r>
              <a:rPr dirty="0" sz="2400">
                <a:solidFill>
                  <a:srgbClr val="FD9900"/>
                </a:solidFill>
              </a:rPr>
              <a:t>đào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D9900"/>
                </a:solidFill>
              </a:rPr>
              <a:t>Cơ chế</a:t>
            </a:r>
            <a:r>
              <a:rPr dirty="0" sz="2400" spc="5">
                <a:solidFill>
                  <a:srgbClr val="FD9900"/>
                </a:solidFill>
              </a:rPr>
              <a:t> </a:t>
            </a:r>
            <a:r>
              <a:rPr dirty="0" sz="240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656844" y="1362455"/>
            <a:ext cx="4027931" cy="15438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968240" y="1228344"/>
            <a:ext cx="4561332" cy="163830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6844" y="3382466"/>
            <a:ext cx="3543579" cy="223436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341876" y="3581400"/>
            <a:ext cx="7808976" cy="274320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27120" y="4293"/>
            <a:ext cx="8564304" cy="659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27120" y="4293"/>
            <a:ext cx="8564304" cy="6460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8655" y="1751838"/>
            <a:ext cx="2722245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Bitcoin: A Peer-to-Peer  Electronic Cash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400" spc="-5" b="1" i="1">
                <a:solidFill>
                  <a:srgbClr val="FFFFFF"/>
                </a:solidFill>
                <a:latin typeface="Arial"/>
                <a:cs typeface="Arial"/>
              </a:rPr>
              <a:t>Satoshi</a:t>
            </a:r>
            <a:r>
              <a:rPr dirty="0" sz="2400" spc="-3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Arial"/>
                <a:cs typeface="Arial"/>
              </a:rPr>
              <a:t>Nakamoto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8655" y="657859"/>
            <a:ext cx="3147695" cy="6851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dirty="0" sz="2400">
                <a:solidFill>
                  <a:srgbClr val="FD9900"/>
                </a:solidFill>
              </a:rPr>
              <a:t>Tổng </a:t>
            </a:r>
            <a:r>
              <a:rPr dirty="0" sz="2400" spc="-5">
                <a:solidFill>
                  <a:srgbClr val="FD9900"/>
                </a:solidFill>
              </a:rPr>
              <a:t>quan về </a:t>
            </a:r>
            <a:r>
              <a:rPr dirty="0" sz="2400" spc="-15">
                <a:solidFill>
                  <a:srgbClr val="FD9900"/>
                </a:solidFill>
              </a:rPr>
              <a:t>Tiền</a:t>
            </a:r>
            <a:r>
              <a:rPr dirty="0" sz="2400" spc="-95">
                <a:solidFill>
                  <a:srgbClr val="FD9900"/>
                </a:solidFill>
              </a:rPr>
              <a:t> </a:t>
            </a:r>
            <a:r>
              <a:rPr dirty="0" sz="2400" spc="-5">
                <a:solidFill>
                  <a:srgbClr val="FD9900"/>
                </a:solidFill>
              </a:rPr>
              <a:t>ảo</a:t>
            </a:r>
            <a:endParaRPr sz="2400"/>
          </a:p>
          <a:p>
            <a:pPr marL="86995">
              <a:lnSpc>
                <a:spcPts val="2355"/>
              </a:lnSpc>
            </a:pPr>
            <a:r>
              <a:rPr dirty="0" sz="2000" spc="-5" b="0">
                <a:solidFill>
                  <a:srgbClr val="FD9900"/>
                </a:solidFill>
                <a:latin typeface="Arial"/>
                <a:cs typeface="Arial"/>
              </a:rPr>
              <a:t>Lịch </a:t>
            </a:r>
            <a:r>
              <a:rPr dirty="0" sz="2000" b="0">
                <a:solidFill>
                  <a:srgbClr val="FD9900"/>
                </a:solidFill>
                <a:latin typeface="Arial"/>
                <a:cs typeface="Arial"/>
              </a:rPr>
              <a:t>sử </a:t>
            </a:r>
            <a:r>
              <a:rPr dirty="0" sz="2000" spc="-5" b="0">
                <a:solidFill>
                  <a:srgbClr val="FD9900"/>
                </a:solidFill>
                <a:latin typeface="Arial"/>
                <a:cs typeface="Arial"/>
              </a:rPr>
              <a:t>phát</a:t>
            </a:r>
            <a:r>
              <a:rPr dirty="0" sz="2000" spc="-65" b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FD9900"/>
                </a:solidFill>
                <a:latin typeface="Arial"/>
                <a:cs typeface="Arial"/>
              </a:rPr>
              <a:t>triển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D9900"/>
                </a:solidFill>
              </a:rPr>
              <a:t>Cơ chế</a:t>
            </a:r>
            <a:r>
              <a:rPr dirty="0" sz="2400" spc="5">
                <a:solidFill>
                  <a:srgbClr val="FD9900"/>
                </a:solidFill>
              </a:rPr>
              <a:t> </a:t>
            </a:r>
            <a:r>
              <a:rPr dirty="0" sz="240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3167" y="1200911"/>
            <a:ext cx="6519672" cy="289102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281127"/>
            <a:ext cx="108966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9591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Cách </a:t>
            </a:r>
            <a:r>
              <a:rPr dirty="0" sz="4400" spc="-5"/>
              <a:t>để tạo </a:t>
            </a:r>
            <a:r>
              <a:rPr dirty="0" sz="4400"/>
              <a:t>ra một đồng tiền</a:t>
            </a:r>
            <a:r>
              <a:rPr dirty="0" sz="4400" spc="-65"/>
              <a:t> </a:t>
            </a:r>
            <a:r>
              <a:rPr dirty="0" sz="4400" spc="-5"/>
              <a:t>ảo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17144" y="1796541"/>
            <a:ext cx="11934825" cy="1398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95">
                <a:solidFill>
                  <a:srgbClr val="333333"/>
                </a:solidFill>
                <a:latin typeface="Arial"/>
                <a:cs typeface="Arial"/>
              </a:rPr>
              <a:t>function </a:t>
            </a:r>
            <a:r>
              <a:rPr dirty="0" sz="1800" spc="-30" b="1">
                <a:solidFill>
                  <a:srgbClr val="990000"/>
                </a:solidFill>
                <a:latin typeface="Trebuchet MS"/>
                <a:cs typeface="Trebuchet MS"/>
              </a:rPr>
              <a:t>ERC20Token</a:t>
            </a:r>
            <a:r>
              <a:rPr dirty="0" sz="1800" spc="-30">
                <a:solidFill>
                  <a:srgbClr val="333333"/>
                </a:solidFill>
                <a:latin typeface="Arial"/>
                <a:cs typeface="Arial"/>
              </a:rPr>
              <a:t>( </a:t>
            </a:r>
            <a:r>
              <a:rPr dirty="0" sz="1800" spc="39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dirty="0" sz="1800" spc="1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385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100">
                <a:solidFill>
                  <a:srgbClr val="333333"/>
                </a:solidFill>
                <a:latin typeface="Arial"/>
                <a:cs typeface="Arial"/>
              </a:rPr>
              <a:t>balances[msg.sender] </a:t>
            </a:r>
            <a:r>
              <a:rPr dirty="0" sz="1800" spc="-65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dirty="0" sz="1800" spc="55">
                <a:solidFill>
                  <a:srgbClr val="008080"/>
                </a:solidFill>
                <a:latin typeface="Arial"/>
                <a:cs typeface="Arial"/>
              </a:rPr>
              <a:t>100000</a:t>
            </a:r>
            <a:r>
              <a:rPr dirty="0" sz="1800" spc="55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dirty="0" sz="1800" spc="490" i="1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dirty="0" sz="1800" spc="60" i="1">
                <a:solidFill>
                  <a:srgbClr val="999987"/>
                </a:solidFill>
                <a:latin typeface="Arial"/>
                <a:cs typeface="Arial"/>
              </a:rPr>
              <a:t>Give </a:t>
            </a:r>
            <a:r>
              <a:rPr dirty="0" sz="1800" spc="150" i="1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dirty="0" sz="1800" spc="185" i="1">
                <a:solidFill>
                  <a:srgbClr val="999987"/>
                </a:solidFill>
                <a:latin typeface="Arial"/>
                <a:cs typeface="Arial"/>
              </a:rPr>
              <a:t>creator </a:t>
            </a:r>
            <a:r>
              <a:rPr dirty="0" sz="1800" spc="385" i="1">
                <a:solidFill>
                  <a:srgbClr val="999987"/>
                </a:solidFill>
                <a:latin typeface="Arial"/>
                <a:cs typeface="Arial"/>
              </a:rPr>
              <a:t>all </a:t>
            </a:r>
            <a:r>
              <a:rPr dirty="0" sz="1800" spc="400" i="1">
                <a:solidFill>
                  <a:srgbClr val="999987"/>
                </a:solidFill>
                <a:latin typeface="Arial"/>
                <a:cs typeface="Arial"/>
              </a:rPr>
              <a:t>initial </a:t>
            </a:r>
            <a:r>
              <a:rPr dirty="0" sz="1800" spc="100" i="1">
                <a:solidFill>
                  <a:srgbClr val="999987"/>
                </a:solidFill>
                <a:latin typeface="Arial"/>
                <a:cs typeface="Arial"/>
              </a:rPr>
              <a:t>tokens </a:t>
            </a:r>
            <a:r>
              <a:rPr dirty="0" sz="1800" spc="40" i="1">
                <a:solidFill>
                  <a:srgbClr val="999987"/>
                </a:solidFill>
                <a:latin typeface="Arial"/>
                <a:cs typeface="Arial"/>
              </a:rPr>
              <a:t>(100000 </a:t>
            </a:r>
            <a:r>
              <a:rPr dirty="0" sz="1800" spc="285" i="1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dirty="0" sz="1800" spc="60" i="1">
                <a:solidFill>
                  <a:srgbClr val="999987"/>
                </a:solidFill>
                <a:latin typeface="Arial"/>
                <a:cs typeface="Arial"/>
              </a:rPr>
              <a:t>example)  </a:t>
            </a:r>
            <a:r>
              <a:rPr dirty="0" sz="1800" spc="175">
                <a:solidFill>
                  <a:srgbClr val="333333"/>
                </a:solidFill>
                <a:latin typeface="Arial"/>
                <a:cs typeface="Arial"/>
              </a:rPr>
              <a:t>totalSupply </a:t>
            </a:r>
            <a:r>
              <a:rPr dirty="0" sz="1800" spc="-65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dirty="0" sz="1800" spc="55">
                <a:solidFill>
                  <a:srgbClr val="008080"/>
                </a:solidFill>
                <a:latin typeface="Arial"/>
                <a:cs typeface="Arial"/>
              </a:rPr>
              <a:t>100000</a:t>
            </a:r>
            <a:r>
              <a:rPr dirty="0" sz="1800" spc="55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dirty="0" sz="1800" spc="484" i="1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dirty="0" sz="1800" spc="15" i="1">
                <a:solidFill>
                  <a:srgbClr val="999987"/>
                </a:solidFill>
                <a:latin typeface="Arial"/>
                <a:cs typeface="Arial"/>
              </a:rPr>
              <a:t>Update </a:t>
            </a:r>
            <a:r>
              <a:rPr dirty="0" sz="1800" spc="305" i="1">
                <a:solidFill>
                  <a:srgbClr val="999987"/>
                </a:solidFill>
                <a:latin typeface="Arial"/>
                <a:cs typeface="Arial"/>
              </a:rPr>
              <a:t>total </a:t>
            </a:r>
            <a:r>
              <a:rPr dirty="0" sz="1800" spc="114" i="1">
                <a:solidFill>
                  <a:srgbClr val="999987"/>
                </a:solidFill>
                <a:latin typeface="Arial"/>
                <a:cs typeface="Arial"/>
              </a:rPr>
              <a:t>supply </a:t>
            </a:r>
            <a:r>
              <a:rPr dirty="0" sz="1800" spc="40" i="1">
                <a:solidFill>
                  <a:srgbClr val="999987"/>
                </a:solidFill>
                <a:latin typeface="Arial"/>
                <a:cs typeface="Arial"/>
              </a:rPr>
              <a:t>(100000 </a:t>
            </a:r>
            <a:r>
              <a:rPr dirty="0" sz="1800" spc="285" i="1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dirty="0" sz="1800" spc="60" i="1">
                <a:solidFill>
                  <a:srgbClr val="999987"/>
                </a:solidFill>
                <a:latin typeface="Arial"/>
                <a:cs typeface="Arial"/>
              </a:rPr>
              <a:t>example) </a:t>
            </a:r>
            <a:r>
              <a:rPr dirty="0" sz="1800" spc="-140">
                <a:solidFill>
                  <a:srgbClr val="333333"/>
                </a:solidFill>
                <a:latin typeface="Arial"/>
                <a:cs typeface="Arial"/>
              </a:rPr>
              <a:t>name </a:t>
            </a:r>
            <a:r>
              <a:rPr dirty="0" sz="1800" spc="-65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dirty="0" sz="1800" spc="45">
                <a:solidFill>
                  <a:srgbClr val="DF5000"/>
                </a:solidFill>
                <a:latin typeface="Arial"/>
                <a:cs typeface="Arial"/>
              </a:rPr>
              <a:t>“MoHinhHoa"</a:t>
            </a:r>
            <a:r>
              <a:rPr dirty="0" sz="1800" spc="45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dirty="0" sz="1800" spc="484" i="1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dirty="0" sz="1800" spc="85" i="1">
                <a:solidFill>
                  <a:srgbClr val="999987"/>
                </a:solidFill>
                <a:latin typeface="Arial"/>
                <a:cs typeface="Arial"/>
              </a:rPr>
              <a:t>Set  </a:t>
            </a:r>
            <a:r>
              <a:rPr dirty="0" sz="1800" spc="150" i="1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dirty="0" sz="1800" spc="-140" i="1">
                <a:solidFill>
                  <a:srgbClr val="999987"/>
                </a:solidFill>
                <a:latin typeface="Arial"/>
                <a:cs typeface="Arial"/>
              </a:rPr>
              <a:t>name </a:t>
            </a:r>
            <a:r>
              <a:rPr dirty="0" sz="1800" spc="285" i="1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dirty="0" sz="1800" spc="185" i="1">
                <a:solidFill>
                  <a:srgbClr val="999987"/>
                </a:solidFill>
                <a:latin typeface="Arial"/>
                <a:cs typeface="Arial"/>
              </a:rPr>
              <a:t>display </a:t>
            </a:r>
            <a:r>
              <a:rPr dirty="0" sz="1800" spc="60" i="1">
                <a:solidFill>
                  <a:srgbClr val="999987"/>
                </a:solidFill>
                <a:latin typeface="Arial"/>
                <a:cs typeface="Arial"/>
              </a:rPr>
              <a:t>purposes </a:t>
            </a:r>
            <a:r>
              <a:rPr dirty="0" sz="1800" spc="95">
                <a:solidFill>
                  <a:srgbClr val="333333"/>
                </a:solidFill>
                <a:latin typeface="Arial"/>
                <a:cs typeface="Arial"/>
              </a:rPr>
              <a:t>decimals </a:t>
            </a:r>
            <a:r>
              <a:rPr dirty="0" sz="1800" spc="-65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dirty="0" sz="1800" spc="229">
                <a:solidFill>
                  <a:srgbClr val="008080"/>
                </a:solidFill>
                <a:latin typeface="Arial"/>
                <a:cs typeface="Arial"/>
              </a:rPr>
              <a:t>0</a:t>
            </a:r>
            <a:r>
              <a:rPr dirty="0" sz="1800" spc="229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dirty="0" sz="1800" spc="484" i="1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dirty="0" sz="1800" spc="-50" i="1">
                <a:solidFill>
                  <a:srgbClr val="999987"/>
                </a:solidFill>
                <a:latin typeface="Arial"/>
                <a:cs typeface="Arial"/>
              </a:rPr>
              <a:t>Amount </a:t>
            </a:r>
            <a:r>
              <a:rPr dirty="0" sz="1800" spc="235" i="1">
                <a:solidFill>
                  <a:srgbClr val="999987"/>
                </a:solidFill>
                <a:latin typeface="Arial"/>
                <a:cs typeface="Arial"/>
              </a:rPr>
              <a:t>of </a:t>
            </a:r>
            <a:r>
              <a:rPr dirty="0" sz="1800" spc="95" i="1">
                <a:solidFill>
                  <a:srgbClr val="999987"/>
                </a:solidFill>
                <a:latin typeface="Arial"/>
                <a:cs typeface="Arial"/>
              </a:rPr>
              <a:t>decimals </a:t>
            </a:r>
            <a:r>
              <a:rPr dirty="0" sz="1800" spc="285" i="1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dirty="0" sz="1800" spc="185" i="1">
                <a:solidFill>
                  <a:srgbClr val="999987"/>
                </a:solidFill>
                <a:latin typeface="Arial"/>
                <a:cs typeface="Arial"/>
              </a:rPr>
              <a:t>display</a:t>
            </a:r>
            <a:r>
              <a:rPr dirty="0" sz="1800" spc="45" i="1">
                <a:solidFill>
                  <a:srgbClr val="999987"/>
                </a:solidFill>
                <a:latin typeface="Arial"/>
                <a:cs typeface="Arial"/>
              </a:rPr>
              <a:t> </a:t>
            </a:r>
            <a:r>
              <a:rPr dirty="0" sz="1800" spc="60" i="1">
                <a:solidFill>
                  <a:srgbClr val="999987"/>
                </a:solidFill>
                <a:latin typeface="Arial"/>
                <a:cs typeface="Arial"/>
              </a:rPr>
              <a:t>purposes </a:t>
            </a:r>
            <a:r>
              <a:rPr dirty="0" sz="1800" spc="35">
                <a:solidFill>
                  <a:srgbClr val="333333"/>
                </a:solidFill>
                <a:latin typeface="Arial"/>
                <a:cs typeface="Arial"/>
              </a:rPr>
              <a:t>symbol </a:t>
            </a:r>
            <a:r>
              <a:rPr dirty="0" sz="1800" spc="-65">
                <a:solidFill>
                  <a:srgbClr val="333333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10">
                <a:solidFill>
                  <a:srgbClr val="DF5000"/>
                </a:solidFill>
                <a:latin typeface="Arial"/>
                <a:cs typeface="Arial"/>
              </a:rPr>
              <a:t>“MHH"</a:t>
            </a:r>
            <a:r>
              <a:rPr dirty="0" sz="1800" spc="1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dirty="0" sz="1800" spc="484" i="1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dirty="0" sz="1800" spc="85" i="1">
                <a:solidFill>
                  <a:srgbClr val="999987"/>
                </a:solidFill>
                <a:latin typeface="Arial"/>
                <a:cs typeface="Arial"/>
              </a:rPr>
              <a:t>Set </a:t>
            </a:r>
            <a:r>
              <a:rPr dirty="0" sz="1800" spc="150" i="1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dirty="0" sz="1800" spc="35" i="1">
                <a:solidFill>
                  <a:srgbClr val="999987"/>
                </a:solidFill>
                <a:latin typeface="Arial"/>
                <a:cs typeface="Arial"/>
              </a:rPr>
              <a:t>symbol </a:t>
            </a:r>
            <a:r>
              <a:rPr dirty="0" sz="1800" spc="285" i="1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dirty="0" sz="1800" spc="185" i="1">
                <a:solidFill>
                  <a:srgbClr val="999987"/>
                </a:solidFill>
                <a:latin typeface="Arial"/>
                <a:cs typeface="Arial"/>
              </a:rPr>
              <a:t>display </a:t>
            </a:r>
            <a:r>
              <a:rPr dirty="0" sz="1800" spc="60" i="1">
                <a:solidFill>
                  <a:srgbClr val="999987"/>
                </a:solidFill>
                <a:latin typeface="Arial"/>
                <a:cs typeface="Arial"/>
              </a:rPr>
              <a:t>purposes</a:t>
            </a:r>
            <a:r>
              <a:rPr dirty="0" sz="1800" spc="330" i="1">
                <a:solidFill>
                  <a:srgbClr val="999987"/>
                </a:solidFill>
                <a:latin typeface="Arial"/>
                <a:cs typeface="Arial"/>
              </a:rPr>
              <a:t> </a:t>
            </a:r>
            <a:r>
              <a:rPr dirty="0" sz="1800" spc="385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30680" y="3797808"/>
            <a:ext cx="1829496" cy="199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99859" y="3643884"/>
            <a:ext cx="2101595" cy="2307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2428" y="2209800"/>
            <a:ext cx="4779264" cy="2433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47306" y="2518028"/>
            <a:ext cx="3376929" cy="1366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5">
                <a:solidFill>
                  <a:srgbClr val="FD9900"/>
                </a:solidFill>
              </a:rPr>
              <a:t>DEMO</a:t>
            </a:r>
            <a:endParaRPr sz="8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3413" y="5315458"/>
            <a:ext cx="521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4684" y="4569028"/>
            <a:ext cx="2656205" cy="1046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985">
              <a:lnSpc>
                <a:spcPts val="6180"/>
              </a:lnSpc>
              <a:spcBef>
                <a:spcPts val="100"/>
              </a:spcBef>
            </a:pPr>
            <a:r>
              <a:rPr dirty="0" sz="5400" spc="-5">
                <a:solidFill>
                  <a:srgbClr val="FFFFFF"/>
                </a:solidFill>
                <a:latin typeface="Arial"/>
                <a:cs typeface="Arial"/>
              </a:rPr>
              <a:t>Cảm</a:t>
            </a:r>
            <a:r>
              <a:rPr dirty="0" sz="5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400" spc="-5">
                <a:solidFill>
                  <a:srgbClr val="FFFFFF"/>
                </a:solidFill>
                <a:latin typeface="Arial"/>
                <a:cs typeface="Arial"/>
              </a:rPr>
              <a:t>ơn</a:t>
            </a:r>
            <a:endParaRPr sz="5400">
              <a:latin typeface="Arial"/>
              <a:cs typeface="Arial"/>
            </a:endParaRPr>
          </a:p>
          <a:p>
            <a:pPr algn="ctr" marR="44450">
              <a:lnSpc>
                <a:spcPts val="1855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các bạn đã theo dõi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320" y="5315458"/>
            <a:ext cx="658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57520" y="1010157"/>
            <a:ext cx="577532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FD9900"/>
                </a:solidFill>
                <a:latin typeface="Arial"/>
                <a:cs typeface="Arial"/>
              </a:rPr>
              <a:t>Tiền </a:t>
            </a:r>
            <a:r>
              <a:rPr dirty="0" sz="2000" spc="-5">
                <a:solidFill>
                  <a:srgbClr val="FD9900"/>
                </a:solidFill>
                <a:latin typeface="Arial"/>
                <a:cs typeface="Arial"/>
              </a:rPr>
              <a:t>ảo </a:t>
            </a: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(Cryptocurrency)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tiền không có 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hình dạng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vật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cụ thể,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không thể cầm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nắm</a:t>
            </a:r>
            <a:r>
              <a:rPr dirty="0" sz="20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hay 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không có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thực, được tạo ra trong môi trường 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điện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tử.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1009" y="507238"/>
            <a:ext cx="31476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D9900"/>
                </a:solidFill>
              </a:rPr>
              <a:t>Tổng </a:t>
            </a:r>
            <a:r>
              <a:rPr dirty="0" sz="2400" spc="-5">
                <a:solidFill>
                  <a:srgbClr val="FD9900"/>
                </a:solidFill>
              </a:rPr>
              <a:t>quan về </a:t>
            </a:r>
            <a:r>
              <a:rPr dirty="0" sz="2400" spc="-15">
                <a:solidFill>
                  <a:srgbClr val="FD9900"/>
                </a:solidFill>
              </a:rPr>
              <a:t>Tiền</a:t>
            </a:r>
            <a:r>
              <a:rPr dirty="0" sz="2400" spc="-95">
                <a:solidFill>
                  <a:srgbClr val="FD9900"/>
                </a:solidFill>
              </a:rPr>
              <a:t> </a:t>
            </a:r>
            <a:r>
              <a:rPr dirty="0" sz="2400" spc="-5">
                <a:solidFill>
                  <a:srgbClr val="FD9900"/>
                </a:solidFill>
              </a:rPr>
              <a:t>ảo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541390" y="2808224"/>
            <a:ext cx="10991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Đặc</a:t>
            </a:r>
            <a:r>
              <a:rPr dirty="0" sz="2000" spc="-9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D9900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1009" y="3260852"/>
            <a:ext cx="198755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bất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Ẩn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danh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Nhanh,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toàn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quyền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39404" y="2861310"/>
            <a:ext cx="704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Rủi</a:t>
            </a:r>
            <a:r>
              <a:rPr dirty="0" sz="2000" spc="-8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ro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9404" y="3260852"/>
            <a:ext cx="202692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Vấn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đề pháp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lý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Vấn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đề bảo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Chi phí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và tốc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độ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8028" y="5148071"/>
            <a:ext cx="723900" cy="725805"/>
          </a:xfrm>
          <a:custGeom>
            <a:avLst/>
            <a:gdLst/>
            <a:ahLst/>
            <a:cxnLst/>
            <a:rect l="l" t="t" r="r" b="b"/>
            <a:pathLst>
              <a:path w="723900" h="725804">
                <a:moveTo>
                  <a:pt x="361950" y="0"/>
                </a:moveTo>
                <a:lnTo>
                  <a:pt x="312835" y="3311"/>
                </a:lnTo>
                <a:lnTo>
                  <a:pt x="265729" y="12959"/>
                </a:lnTo>
                <a:lnTo>
                  <a:pt x="221063" y="28509"/>
                </a:lnTo>
                <a:lnTo>
                  <a:pt x="179267" y="49530"/>
                </a:lnTo>
                <a:lnTo>
                  <a:pt x="140773" y="75588"/>
                </a:lnTo>
                <a:lnTo>
                  <a:pt x="106013" y="106251"/>
                </a:lnTo>
                <a:lnTo>
                  <a:pt x="75417" y="141087"/>
                </a:lnTo>
                <a:lnTo>
                  <a:pt x="49417" y="179662"/>
                </a:lnTo>
                <a:lnTo>
                  <a:pt x="28444" y="221545"/>
                </a:lnTo>
                <a:lnTo>
                  <a:pt x="12929" y="266303"/>
                </a:lnTo>
                <a:lnTo>
                  <a:pt x="3304" y="313502"/>
                </a:lnTo>
                <a:lnTo>
                  <a:pt x="0" y="362711"/>
                </a:lnTo>
                <a:lnTo>
                  <a:pt x="3304" y="411929"/>
                </a:lnTo>
                <a:lnTo>
                  <a:pt x="12929" y="459134"/>
                </a:lnTo>
                <a:lnTo>
                  <a:pt x="28444" y="503894"/>
                </a:lnTo>
                <a:lnTo>
                  <a:pt x="49417" y="545778"/>
                </a:lnTo>
                <a:lnTo>
                  <a:pt x="75417" y="584353"/>
                </a:lnTo>
                <a:lnTo>
                  <a:pt x="106013" y="619186"/>
                </a:lnTo>
                <a:lnTo>
                  <a:pt x="140773" y="649847"/>
                </a:lnTo>
                <a:lnTo>
                  <a:pt x="179267" y="675902"/>
                </a:lnTo>
                <a:lnTo>
                  <a:pt x="221063" y="696919"/>
                </a:lnTo>
                <a:lnTo>
                  <a:pt x="265729" y="712467"/>
                </a:lnTo>
                <a:lnTo>
                  <a:pt x="312835" y="722112"/>
                </a:lnTo>
                <a:lnTo>
                  <a:pt x="361950" y="725423"/>
                </a:lnTo>
                <a:lnTo>
                  <a:pt x="411064" y="722112"/>
                </a:lnTo>
                <a:lnTo>
                  <a:pt x="458170" y="712467"/>
                </a:lnTo>
                <a:lnTo>
                  <a:pt x="502836" y="696919"/>
                </a:lnTo>
                <a:lnTo>
                  <a:pt x="544632" y="675902"/>
                </a:lnTo>
                <a:lnTo>
                  <a:pt x="583126" y="649847"/>
                </a:lnTo>
                <a:lnTo>
                  <a:pt x="617886" y="619186"/>
                </a:lnTo>
                <a:lnTo>
                  <a:pt x="648482" y="584353"/>
                </a:lnTo>
                <a:lnTo>
                  <a:pt x="674482" y="545778"/>
                </a:lnTo>
                <a:lnTo>
                  <a:pt x="695455" y="503894"/>
                </a:lnTo>
                <a:lnTo>
                  <a:pt x="710970" y="459134"/>
                </a:lnTo>
                <a:lnTo>
                  <a:pt x="720595" y="411929"/>
                </a:lnTo>
                <a:lnTo>
                  <a:pt x="723900" y="362711"/>
                </a:lnTo>
                <a:lnTo>
                  <a:pt x="720595" y="313502"/>
                </a:lnTo>
                <a:lnTo>
                  <a:pt x="710970" y="266303"/>
                </a:lnTo>
                <a:lnTo>
                  <a:pt x="695455" y="221545"/>
                </a:lnTo>
                <a:lnTo>
                  <a:pt x="674482" y="179662"/>
                </a:lnTo>
                <a:lnTo>
                  <a:pt x="648482" y="141087"/>
                </a:lnTo>
                <a:lnTo>
                  <a:pt x="617886" y="106251"/>
                </a:lnTo>
                <a:lnTo>
                  <a:pt x="583126" y="75588"/>
                </a:lnTo>
                <a:lnTo>
                  <a:pt x="544632" y="49530"/>
                </a:lnTo>
                <a:lnTo>
                  <a:pt x="502836" y="28509"/>
                </a:lnTo>
                <a:lnTo>
                  <a:pt x="458170" y="12959"/>
                </a:lnTo>
                <a:lnTo>
                  <a:pt x="411064" y="3311"/>
                </a:lnTo>
                <a:lnTo>
                  <a:pt x="361950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36335" y="5274564"/>
            <a:ext cx="346075" cy="460375"/>
          </a:xfrm>
          <a:custGeom>
            <a:avLst/>
            <a:gdLst/>
            <a:ahLst/>
            <a:cxnLst/>
            <a:rect l="l" t="t" r="r" b="b"/>
            <a:pathLst>
              <a:path w="346075" h="460375">
                <a:moveTo>
                  <a:pt x="303238" y="376008"/>
                </a:moveTo>
                <a:lnTo>
                  <a:pt x="121538" y="376008"/>
                </a:lnTo>
                <a:lnTo>
                  <a:pt x="151129" y="383171"/>
                </a:lnTo>
                <a:lnTo>
                  <a:pt x="134619" y="449935"/>
                </a:lnTo>
                <a:lnTo>
                  <a:pt x="176149" y="460248"/>
                </a:lnTo>
                <a:lnTo>
                  <a:pt x="192786" y="393217"/>
                </a:lnTo>
                <a:lnTo>
                  <a:pt x="273979" y="393217"/>
                </a:lnTo>
                <a:lnTo>
                  <a:pt x="293134" y="385559"/>
                </a:lnTo>
                <a:lnTo>
                  <a:pt x="303238" y="376008"/>
                </a:lnTo>
                <a:close/>
              </a:path>
              <a:path w="346075" h="460375">
                <a:moveTo>
                  <a:pt x="19938" y="300228"/>
                </a:moveTo>
                <a:lnTo>
                  <a:pt x="0" y="346697"/>
                </a:lnTo>
                <a:lnTo>
                  <a:pt x="79883" y="365975"/>
                </a:lnTo>
                <a:lnTo>
                  <a:pt x="63246" y="432993"/>
                </a:lnTo>
                <a:lnTo>
                  <a:pt x="104775" y="443306"/>
                </a:lnTo>
                <a:lnTo>
                  <a:pt x="121538" y="376008"/>
                </a:lnTo>
                <a:lnTo>
                  <a:pt x="303238" y="376008"/>
                </a:lnTo>
                <a:lnTo>
                  <a:pt x="319248" y="360874"/>
                </a:lnTo>
                <a:lnTo>
                  <a:pt x="328467" y="342074"/>
                </a:lnTo>
                <a:lnTo>
                  <a:pt x="202088" y="342074"/>
                </a:lnTo>
                <a:lnTo>
                  <a:pt x="165750" y="336297"/>
                </a:lnTo>
                <a:lnTo>
                  <a:pt x="133603" y="327215"/>
                </a:lnTo>
                <a:lnTo>
                  <a:pt x="138190" y="308774"/>
                </a:lnTo>
                <a:lnTo>
                  <a:pt x="54473" y="308774"/>
                </a:lnTo>
                <a:lnTo>
                  <a:pt x="47243" y="307721"/>
                </a:lnTo>
                <a:lnTo>
                  <a:pt x="39209" y="305925"/>
                </a:lnTo>
                <a:lnTo>
                  <a:pt x="34020" y="304498"/>
                </a:lnTo>
                <a:lnTo>
                  <a:pt x="28616" y="302809"/>
                </a:lnTo>
                <a:lnTo>
                  <a:pt x="19938" y="300228"/>
                </a:lnTo>
                <a:close/>
              </a:path>
              <a:path w="346075" h="460375">
                <a:moveTo>
                  <a:pt x="273979" y="393217"/>
                </a:moveTo>
                <a:lnTo>
                  <a:pt x="192786" y="393217"/>
                </a:lnTo>
                <a:lnTo>
                  <a:pt x="215518" y="398691"/>
                </a:lnTo>
                <a:lnTo>
                  <a:pt x="257932" y="399632"/>
                </a:lnTo>
                <a:lnTo>
                  <a:pt x="273979" y="393217"/>
                </a:lnTo>
                <a:close/>
              </a:path>
              <a:path w="346075" h="460375">
                <a:moveTo>
                  <a:pt x="299700" y="241935"/>
                </a:moveTo>
                <a:lnTo>
                  <a:pt x="154812" y="241935"/>
                </a:lnTo>
                <a:lnTo>
                  <a:pt x="157987" y="242570"/>
                </a:lnTo>
                <a:lnTo>
                  <a:pt x="186467" y="248832"/>
                </a:lnTo>
                <a:lnTo>
                  <a:pt x="221519" y="261334"/>
                </a:lnTo>
                <a:lnTo>
                  <a:pt x="248999" y="281789"/>
                </a:lnTo>
                <a:lnTo>
                  <a:pt x="254762" y="311912"/>
                </a:lnTo>
                <a:lnTo>
                  <a:pt x="235426" y="336869"/>
                </a:lnTo>
                <a:lnTo>
                  <a:pt x="202088" y="342074"/>
                </a:lnTo>
                <a:lnTo>
                  <a:pt x="328467" y="342074"/>
                </a:lnTo>
                <a:lnTo>
                  <a:pt x="334396" y="329981"/>
                </a:lnTo>
                <a:lnTo>
                  <a:pt x="336702" y="297285"/>
                </a:lnTo>
                <a:lnTo>
                  <a:pt x="324287" y="267188"/>
                </a:lnTo>
                <a:lnTo>
                  <a:pt x="295275" y="244094"/>
                </a:lnTo>
                <a:lnTo>
                  <a:pt x="299700" y="241935"/>
                </a:lnTo>
                <a:close/>
              </a:path>
              <a:path w="346075" h="460375">
                <a:moveTo>
                  <a:pt x="73533" y="46736"/>
                </a:moveTo>
                <a:lnTo>
                  <a:pt x="63880" y="89662"/>
                </a:lnTo>
                <a:lnTo>
                  <a:pt x="72149" y="90977"/>
                </a:lnTo>
                <a:lnTo>
                  <a:pt x="79740" y="92471"/>
                </a:lnTo>
                <a:lnTo>
                  <a:pt x="111125" y="119253"/>
                </a:lnTo>
                <a:lnTo>
                  <a:pt x="102711" y="155987"/>
                </a:lnTo>
                <a:lnTo>
                  <a:pt x="90011" y="208248"/>
                </a:lnTo>
                <a:lnTo>
                  <a:pt x="76977" y="260556"/>
                </a:lnTo>
                <a:lnTo>
                  <a:pt x="64263" y="304024"/>
                </a:lnTo>
                <a:lnTo>
                  <a:pt x="54473" y="308774"/>
                </a:lnTo>
                <a:lnTo>
                  <a:pt x="138190" y="308774"/>
                </a:lnTo>
                <a:lnTo>
                  <a:pt x="154812" y="241935"/>
                </a:lnTo>
                <a:lnTo>
                  <a:pt x="299700" y="241935"/>
                </a:lnTo>
                <a:lnTo>
                  <a:pt x="321072" y="231509"/>
                </a:lnTo>
                <a:lnTo>
                  <a:pt x="334011" y="213169"/>
                </a:lnTo>
                <a:lnTo>
                  <a:pt x="222948" y="213169"/>
                </a:lnTo>
                <a:lnTo>
                  <a:pt x="192801" y="209101"/>
                </a:lnTo>
                <a:lnTo>
                  <a:pt x="168655" y="202438"/>
                </a:lnTo>
                <a:lnTo>
                  <a:pt x="164846" y="201295"/>
                </a:lnTo>
                <a:lnTo>
                  <a:pt x="184403" y="122809"/>
                </a:lnTo>
                <a:lnTo>
                  <a:pt x="316800" y="122809"/>
                </a:lnTo>
                <a:lnTo>
                  <a:pt x="296672" y="106680"/>
                </a:lnTo>
                <a:lnTo>
                  <a:pt x="273763" y="98425"/>
                </a:lnTo>
                <a:lnTo>
                  <a:pt x="266446" y="96012"/>
                </a:lnTo>
                <a:lnTo>
                  <a:pt x="269402" y="84074"/>
                </a:lnTo>
                <a:lnTo>
                  <a:pt x="225298" y="84074"/>
                </a:lnTo>
                <a:lnTo>
                  <a:pt x="195961" y="76327"/>
                </a:lnTo>
                <a:lnTo>
                  <a:pt x="198481" y="66167"/>
                </a:lnTo>
                <a:lnTo>
                  <a:pt x="154431" y="66167"/>
                </a:lnTo>
                <a:lnTo>
                  <a:pt x="87485" y="50288"/>
                </a:lnTo>
                <a:lnTo>
                  <a:pt x="73533" y="46736"/>
                </a:lnTo>
                <a:close/>
              </a:path>
              <a:path w="346075" h="460375">
                <a:moveTo>
                  <a:pt x="316800" y="122809"/>
                </a:moveTo>
                <a:lnTo>
                  <a:pt x="184403" y="122809"/>
                </a:lnTo>
                <a:lnTo>
                  <a:pt x="187578" y="123317"/>
                </a:lnTo>
                <a:lnTo>
                  <a:pt x="211429" y="128537"/>
                </a:lnTo>
                <a:lnTo>
                  <a:pt x="239887" y="138985"/>
                </a:lnTo>
                <a:lnTo>
                  <a:pt x="262034" y="156553"/>
                </a:lnTo>
                <a:lnTo>
                  <a:pt x="266953" y="183134"/>
                </a:lnTo>
                <a:lnTo>
                  <a:pt x="250523" y="207045"/>
                </a:lnTo>
                <a:lnTo>
                  <a:pt x="222948" y="213169"/>
                </a:lnTo>
                <a:lnTo>
                  <a:pt x="334011" y="213169"/>
                </a:lnTo>
                <a:lnTo>
                  <a:pt x="339804" y="204959"/>
                </a:lnTo>
                <a:lnTo>
                  <a:pt x="345777" y="170960"/>
                </a:lnTo>
                <a:lnTo>
                  <a:pt x="333297" y="136028"/>
                </a:lnTo>
                <a:lnTo>
                  <a:pt x="316800" y="122809"/>
                </a:lnTo>
                <a:close/>
              </a:path>
              <a:path w="346075" h="460375">
                <a:moveTo>
                  <a:pt x="241680" y="18034"/>
                </a:moveTo>
                <a:lnTo>
                  <a:pt x="225298" y="84074"/>
                </a:lnTo>
                <a:lnTo>
                  <a:pt x="269402" y="84074"/>
                </a:lnTo>
                <a:lnTo>
                  <a:pt x="283210" y="28321"/>
                </a:lnTo>
                <a:lnTo>
                  <a:pt x="241680" y="18034"/>
                </a:lnTo>
                <a:close/>
              </a:path>
              <a:path w="346075" h="460375">
                <a:moveTo>
                  <a:pt x="170814" y="0"/>
                </a:moveTo>
                <a:lnTo>
                  <a:pt x="154431" y="66167"/>
                </a:lnTo>
                <a:lnTo>
                  <a:pt x="198481" y="66167"/>
                </a:lnTo>
                <a:lnTo>
                  <a:pt x="212343" y="10287"/>
                </a:lnTo>
                <a:lnTo>
                  <a:pt x="170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70700" y="5143246"/>
            <a:ext cx="261620" cy="429895"/>
          </a:xfrm>
          <a:custGeom>
            <a:avLst/>
            <a:gdLst/>
            <a:ahLst/>
            <a:cxnLst/>
            <a:rect l="l" t="t" r="r" b="b"/>
            <a:pathLst>
              <a:path w="261620" h="429895">
                <a:moveTo>
                  <a:pt x="261493" y="0"/>
                </a:moveTo>
                <a:lnTo>
                  <a:pt x="0" y="429386"/>
                </a:lnTo>
                <a:lnTo>
                  <a:pt x="260984" y="311403"/>
                </a:lnTo>
                <a:lnTo>
                  <a:pt x="261493" y="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29906" y="5143246"/>
            <a:ext cx="261620" cy="429895"/>
          </a:xfrm>
          <a:custGeom>
            <a:avLst/>
            <a:gdLst/>
            <a:ahLst/>
            <a:cxnLst/>
            <a:rect l="l" t="t" r="r" b="b"/>
            <a:pathLst>
              <a:path w="261620" h="429895">
                <a:moveTo>
                  <a:pt x="0" y="0"/>
                </a:moveTo>
                <a:lnTo>
                  <a:pt x="508" y="311403"/>
                </a:lnTo>
                <a:lnTo>
                  <a:pt x="261366" y="429386"/>
                </a:lnTo>
                <a:lnTo>
                  <a:pt x="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70700" y="5455158"/>
            <a:ext cx="260350" cy="269240"/>
          </a:xfrm>
          <a:custGeom>
            <a:avLst/>
            <a:gdLst/>
            <a:ahLst/>
            <a:cxnLst/>
            <a:rect l="l" t="t" r="r" b="b"/>
            <a:pathLst>
              <a:path w="260350" h="269239">
                <a:moveTo>
                  <a:pt x="260350" y="0"/>
                </a:moveTo>
                <a:lnTo>
                  <a:pt x="0" y="117728"/>
                </a:lnTo>
                <a:lnTo>
                  <a:pt x="258825" y="269151"/>
                </a:lnTo>
                <a:lnTo>
                  <a:pt x="260350" y="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28002" y="5453253"/>
            <a:ext cx="263525" cy="271145"/>
          </a:xfrm>
          <a:custGeom>
            <a:avLst/>
            <a:gdLst/>
            <a:ahLst/>
            <a:cxnLst/>
            <a:rect l="l" t="t" r="r" b="b"/>
            <a:pathLst>
              <a:path w="263525" h="271145">
                <a:moveTo>
                  <a:pt x="1904" y="0"/>
                </a:moveTo>
                <a:lnTo>
                  <a:pt x="0" y="271056"/>
                </a:lnTo>
                <a:lnTo>
                  <a:pt x="263271" y="117094"/>
                </a:lnTo>
                <a:lnTo>
                  <a:pt x="1904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75271" y="5623724"/>
            <a:ext cx="257175" cy="363855"/>
          </a:xfrm>
          <a:custGeom>
            <a:avLst/>
            <a:gdLst/>
            <a:ahLst/>
            <a:cxnLst/>
            <a:rect l="l" t="t" r="r" b="b"/>
            <a:pathLst>
              <a:path w="257175" h="363854">
                <a:moveTo>
                  <a:pt x="0" y="0"/>
                </a:moveTo>
                <a:lnTo>
                  <a:pt x="256667" y="363804"/>
                </a:lnTo>
                <a:lnTo>
                  <a:pt x="257048" y="153174"/>
                </a:lnTo>
                <a:lnTo>
                  <a:pt x="0" y="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31177" y="5623724"/>
            <a:ext cx="257175" cy="363855"/>
          </a:xfrm>
          <a:custGeom>
            <a:avLst/>
            <a:gdLst/>
            <a:ahLst/>
            <a:cxnLst/>
            <a:rect l="l" t="t" r="r" b="b"/>
            <a:pathLst>
              <a:path w="257175" h="363854">
                <a:moveTo>
                  <a:pt x="257175" y="0"/>
                </a:moveTo>
                <a:lnTo>
                  <a:pt x="0" y="153174"/>
                </a:lnTo>
                <a:lnTo>
                  <a:pt x="507" y="363804"/>
                </a:lnTo>
                <a:lnTo>
                  <a:pt x="257175" y="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07095" y="515264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352044" y="0"/>
                </a:moveTo>
                <a:lnTo>
                  <a:pt x="304271" y="3213"/>
                </a:lnTo>
                <a:lnTo>
                  <a:pt x="258453" y="12574"/>
                </a:lnTo>
                <a:lnTo>
                  <a:pt x="215009" y="27664"/>
                </a:lnTo>
                <a:lnTo>
                  <a:pt x="174356" y="48062"/>
                </a:lnTo>
                <a:lnTo>
                  <a:pt x="136916" y="73350"/>
                </a:lnTo>
                <a:lnTo>
                  <a:pt x="103108" y="103108"/>
                </a:lnTo>
                <a:lnTo>
                  <a:pt x="73350" y="136916"/>
                </a:lnTo>
                <a:lnTo>
                  <a:pt x="48062" y="174356"/>
                </a:lnTo>
                <a:lnTo>
                  <a:pt x="27664" y="215009"/>
                </a:lnTo>
                <a:lnTo>
                  <a:pt x="12574" y="258453"/>
                </a:lnTo>
                <a:lnTo>
                  <a:pt x="3213" y="304271"/>
                </a:lnTo>
                <a:lnTo>
                  <a:pt x="0" y="352043"/>
                </a:lnTo>
                <a:lnTo>
                  <a:pt x="3213" y="399813"/>
                </a:lnTo>
                <a:lnTo>
                  <a:pt x="12574" y="445629"/>
                </a:lnTo>
                <a:lnTo>
                  <a:pt x="27664" y="489073"/>
                </a:lnTo>
                <a:lnTo>
                  <a:pt x="48062" y="529725"/>
                </a:lnTo>
                <a:lnTo>
                  <a:pt x="73350" y="567165"/>
                </a:lnTo>
                <a:lnTo>
                  <a:pt x="103108" y="600975"/>
                </a:lnTo>
                <a:lnTo>
                  <a:pt x="136916" y="630733"/>
                </a:lnTo>
                <a:lnTo>
                  <a:pt x="174356" y="656022"/>
                </a:lnTo>
                <a:lnTo>
                  <a:pt x="215009" y="676422"/>
                </a:lnTo>
                <a:lnTo>
                  <a:pt x="258453" y="691512"/>
                </a:lnTo>
                <a:lnTo>
                  <a:pt x="304271" y="700874"/>
                </a:lnTo>
                <a:lnTo>
                  <a:pt x="352044" y="704087"/>
                </a:lnTo>
                <a:lnTo>
                  <a:pt x="399816" y="700874"/>
                </a:lnTo>
                <a:lnTo>
                  <a:pt x="445634" y="691512"/>
                </a:lnTo>
                <a:lnTo>
                  <a:pt x="489078" y="676422"/>
                </a:lnTo>
                <a:lnTo>
                  <a:pt x="529731" y="656022"/>
                </a:lnTo>
                <a:lnTo>
                  <a:pt x="567171" y="630733"/>
                </a:lnTo>
                <a:lnTo>
                  <a:pt x="600979" y="600975"/>
                </a:lnTo>
                <a:lnTo>
                  <a:pt x="630737" y="567165"/>
                </a:lnTo>
                <a:lnTo>
                  <a:pt x="656025" y="529725"/>
                </a:lnTo>
                <a:lnTo>
                  <a:pt x="676423" y="489073"/>
                </a:lnTo>
                <a:lnTo>
                  <a:pt x="691513" y="445629"/>
                </a:lnTo>
                <a:lnTo>
                  <a:pt x="700874" y="399813"/>
                </a:lnTo>
                <a:lnTo>
                  <a:pt x="704087" y="352043"/>
                </a:lnTo>
                <a:lnTo>
                  <a:pt x="700874" y="304271"/>
                </a:lnTo>
                <a:lnTo>
                  <a:pt x="691513" y="258453"/>
                </a:lnTo>
                <a:lnTo>
                  <a:pt x="676423" y="215009"/>
                </a:lnTo>
                <a:lnTo>
                  <a:pt x="656025" y="174356"/>
                </a:lnTo>
                <a:lnTo>
                  <a:pt x="630737" y="136916"/>
                </a:lnTo>
                <a:lnTo>
                  <a:pt x="600979" y="103108"/>
                </a:lnTo>
                <a:lnTo>
                  <a:pt x="567171" y="73350"/>
                </a:lnTo>
                <a:lnTo>
                  <a:pt x="529731" y="48062"/>
                </a:lnTo>
                <a:lnTo>
                  <a:pt x="489078" y="27664"/>
                </a:lnTo>
                <a:lnTo>
                  <a:pt x="445634" y="12574"/>
                </a:lnTo>
                <a:lnTo>
                  <a:pt x="399816" y="3213"/>
                </a:lnTo>
                <a:lnTo>
                  <a:pt x="35204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00643" y="5312664"/>
            <a:ext cx="320040" cy="352425"/>
          </a:xfrm>
          <a:custGeom>
            <a:avLst/>
            <a:gdLst/>
            <a:ahLst/>
            <a:cxnLst/>
            <a:rect l="l" t="t" r="r" b="b"/>
            <a:pathLst>
              <a:path w="320040" h="352425">
                <a:moveTo>
                  <a:pt x="149924" y="242316"/>
                </a:moveTo>
                <a:lnTo>
                  <a:pt x="41148" y="242316"/>
                </a:lnTo>
                <a:lnTo>
                  <a:pt x="12064" y="351853"/>
                </a:lnTo>
                <a:lnTo>
                  <a:pt x="299592" y="352044"/>
                </a:lnTo>
                <a:lnTo>
                  <a:pt x="320039" y="282727"/>
                </a:lnTo>
                <a:lnTo>
                  <a:pt x="139446" y="282079"/>
                </a:lnTo>
                <a:lnTo>
                  <a:pt x="149924" y="242316"/>
                </a:lnTo>
                <a:close/>
              </a:path>
              <a:path w="320040" h="352425">
                <a:moveTo>
                  <a:pt x="105409" y="0"/>
                </a:moveTo>
                <a:lnTo>
                  <a:pt x="55117" y="189738"/>
                </a:lnTo>
                <a:lnTo>
                  <a:pt x="13461" y="205105"/>
                </a:lnTo>
                <a:lnTo>
                  <a:pt x="0" y="257429"/>
                </a:lnTo>
                <a:lnTo>
                  <a:pt x="41148" y="242316"/>
                </a:lnTo>
                <a:lnTo>
                  <a:pt x="149924" y="242316"/>
                </a:lnTo>
                <a:lnTo>
                  <a:pt x="161671" y="197739"/>
                </a:lnTo>
                <a:lnTo>
                  <a:pt x="216026" y="177546"/>
                </a:lnTo>
                <a:lnTo>
                  <a:pt x="223752" y="145542"/>
                </a:lnTo>
                <a:lnTo>
                  <a:pt x="175386" y="145542"/>
                </a:lnTo>
                <a:lnTo>
                  <a:pt x="213232" y="2540"/>
                </a:lnTo>
                <a:lnTo>
                  <a:pt x="105409" y="0"/>
                </a:lnTo>
                <a:close/>
              </a:path>
              <a:path w="320040" h="352425">
                <a:moveTo>
                  <a:pt x="228473" y="125984"/>
                </a:moveTo>
                <a:lnTo>
                  <a:pt x="175386" y="145542"/>
                </a:lnTo>
                <a:lnTo>
                  <a:pt x="223752" y="145542"/>
                </a:lnTo>
                <a:lnTo>
                  <a:pt x="228473" y="125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328404" y="5180076"/>
            <a:ext cx="704088" cy="70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478282"/>
            <a:ext cx="1089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0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D9900"/>
                </a:solidFill>
              </a:rPr>
              <a:t>Tổng </a:t>
            </a:r>
            <a:r>
              <a:rPr dirty="0" sz="2400" spc="-5">
                <a:solidFill>
                  <a:srgbClr val="FD9900"/>
                </a:solidFill>
              </a:rPr>
              <a:t>quan về</a:t>
            </a:r>
            <a:r>
              <a:rPr dirty="0" sz="2400" spc="-25">
                <a:solidFill>
                  <a:srgbClr val="FD9900"/>
                </a:solidFill>
              </a:rPr>
              <a:t> </a:t>
            </a:r>
            <a:r>
              <a:rPr dirty="0" sz="2400" spc="-10">
                <a:solidFill>
                  <a:srgbClr val="FD9900"/>
                </a:solidFill>
              </a:rPr>
              <a:t>Blockchain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871716" y="2360676"/>
            <a:ext cx="4946904" cy="238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5525" y="1799590"/>
            <a:ext cx="5784215" cy="1916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Blockchain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là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một cơ sở dữ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liệu phân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cấp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lưu</a:t>
            </a:r>
            <a:r>
              <a:rPr dirty="0" sz="2000" spc="-16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trữ 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thông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tin trong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các khối thông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tin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liên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kết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với  nhau bằng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mã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hóa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và mở rộng theo thời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gian. Mỗi 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khối thông tin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đều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chứa thông tin về thời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gian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khởi  tạo và được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liên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kết tới khối trước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đó,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kèm một mã  thời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gian và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dữ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liệu giao</a:t>
            </a:r>
            <a:r>
              <a:rPr dirty="0" sz="2000" spc="-5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dịch.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525" y="4668392"/>
            <a:ext cx="2853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Phân loại</a:t>
            </a:r>
            <a:r>
              <a:rPr dirty="0" sz="2400" spc="-2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61459" y="3774947"/>
            <a:ext cx="2357628" cy="2168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478282"/>
            <a:ext cx="108966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0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D9900"/>
                </a:solidFill>
              </a:rPr>
              <a:t>Tổng </a:t>
            </a:r>
            <a:r>
              <a:rPr dirty="0" sz="2400" spc="-5">
                <a:solidFill>
                  <a:srgbClr val="FD9900"/>
                </a:solidFill>
              </a:rPr>
              <a:t>quan về</a:t>
            </a:r>
            <a:r>
              <a:rPr dirty="0" sz="2400" spc="-25">
                <a:solidFill>
                  <a:srgbClr val="FD9900"/>
                </a:solidFill>
              </a:rPr>
              <a:t> </a:t>
            </a:r>
            <a:r>
              <a:rPr dirty="0" sz="2400" spc="-10">
                <a:solidFill>
                  <a:srgbClr val="FD9900"/>
                </a:solidFill>
              </a:rPr>
              <a:t>Blockchain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44195" y="1513459"/>
            <a:ext cx="3213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Một </a:t>
            </a:r>
            <a:r>
              <a:rPr dirty="0" sz="2400">
                <a:solidFill>
                  <a:srgbClr val="FD9900"/>
                </a:solidFill>
                <a:latin typeface="Arial"/>
                <a:cs typeface="Arial"/>
              </a:rPr>
              <a:t>vài ưu </a:t>
            </a: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điểm nổi</a:t>
            </a:r>
            <a:r>
              <a:rPr dirty="0" sz="2400" spc="-75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bật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205" y="2057781"/>
            <a:ext cx="500888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2000" spc="-20">
                <a:solidFill>
                  <a:srgbClr val="2F2F2F"/>
                </a:solidFill>
                <a:latin typeface="Arial"/>
                <a:cs typeface="Arial"/>
              </a:rPr>
              <a:t>Tiết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kiệm chi</a:t>
            </a:r>
            <a:r>
              <a:rPr dirty="0" sz="2000" spc="-3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phí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Tính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bảo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mật</a:t>
            </a:r>
            <a:r>
              <a:rPr dirty="0" sz="2000" spc="-6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cao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Dữ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liệu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không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bị</a:t>
            </a:r>
            <a:r>
              <a:rPr dirty="0" sz="2000" spc="-5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mất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dịch xuyên biên</a:t>
            </a:r>
            <a:r>
              <a:rPr dirty="0" sz="2000" spc="-4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giới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Đảm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bảo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sự minh</a:t>
            </a:r>
            <a:r>
              <a:rPr dirty="0" sz="2000" spc="-6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bạch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Giảm thiểu sự chậm trễ khi </a:t>
            </a:r>
            <a:r>
              <a:rPr dirty="0" sz="2000" spc="-10">
                <a:solidFill>
                  <a:srgbClr val="2F2F2F"/>
                </a:solidFill>
                <a:latin typeface="Arial"/>
                <a:cs typeface="Arial"/>
              </a:rPr>
              <a:t>xử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lí giao</a:t>
            </a:r>
            <a:r>
              <a:rPr dirty="0" sz="2000" spc="-13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117" y="1584452"/>
            <a:ext cx="1387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D9900"/>
                </a:solidFill>
                <a:latin typeface="Arial"/>
                <a:cs typeface="Arial"/>
              </a:rPr>
              <a:t>Ứng</a:t>
            </a:r>
            <a:r>
              <a:rPr dirty="0" sz="2400" spc="-85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7108" y="2002535"/>
            <a:ext cx="5888736" cy="3555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884" y="186941"/>
            <a:ext cx="11908151" cy="6565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34528" y="3541776"/>
            <a:ext cx="3095244" cy="3093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8339" y="996696"/>
            <a:ext cx="4119372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3495" y="1086688"/>
            <a:ext cx="39141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0924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Cấu </a:t>
            </a:r>
            <a:r>
              <a:rPr dirty="0" sz="4400" spc="-5"/>
              <a:t>trúc</a:t>
            </a:r>
            <a:r>
              <a:rPr dirty="0" sz="4400" spc="-45"/>
              <a:t> </a:t>
            </a:r>
            <a:r>
              <a:rPr dirty="0" sz="4400" spc="-5"/>
              <a:t>của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1958339" y="1783079"/>
            <a:ext cx="4119372" cy="90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63495" y="1856232"/>
            <a:ext cx="3914140" cy="759460"/>
          </a:xfrm>
          <a:custGeom>
            <a:avLst/>
            <a:gdLst/>
            <a:ahLst/>
            <a:cxnLst/>
            <a:rect l="l" t="t" r="r" b="b"/>
            <a:pathLst>
              <a:path w="3914140" h="759460">
                <a:moveTo>
                  <a:pt x="0" y="758951"/>
                </a:moveTo>
                <a:lnTo>
                  <a:pt x="3913631" y="758951"/>
                </a:lnTo>
                <a:lnTo>
                  <a:pt x="391363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63495" y="1873757"/>
            <a:ext cx="391414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3105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9016" y="3636264"/>
            <a:ext cx="2910840" cy="2909570"/>
          </a:xfrm>
          <a:prstGeom prst="rect">
            <a:avLst/>
          </a:prstGeom>
          <a:solidFill>
            <a:srgbClr val="2F2F2F">
              <a:alpha val="50195"/>
            </a:srgbClr>
          </a:solidFill>
        </p:spPr>
        <p:txBody>
          <a:bodyPr wrap="square" lIns="0" tIns="131445" rIns="0" bIns="0" rtlCol="0" vert="horz">
            <a:spAutoFit/>
          </a:bodyPr>
          <a:lstStyle/>
          <a:p>
            <a:pPr marL="264795" marR="250190">
              <a:lnSpc>
                <a:spcPct val="147900"/>
              </a:lnSpc>
              <a:spcBef>
                <a:spcPts val="103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của Block  Mạng ngang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hàng  Mật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mã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hóa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khai  Cây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Merkle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/>
              <a:t>Cấu trúc của</a:t>
            </a:r>
            <a:r>
              <a:rPr dirty="0" sz="3000" spc="-85"/>
              <a:t> </a:t>
            </a:r>
            <a:r>
              <a:rPr dirty="0" sz="3000" spc="-5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160781" y="1907047"/>
            <a:ext cx="6671755" cy="3536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72583" y="5471261"/>
            <a:ext cx="1917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Block trong</a:t>
            </a:r>
            <a:r>
              <a:rPr dirty="0" sz="1800" spc="-3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F2F2F"/>
                </a:solidFill>
                <a:latin typeface="Arial"/>
                <a:cs typeface="Arial"/>
              </a:rPr>
              <a:t>Bitcoin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7" y="3454730"/>
            <a:ext cx="4455795" cy="2160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D9900"/>
                </a:solidFill>
                <a:latin typeface="Arial"/>
                <a:cs typeface="Arial"/>
              </a:rPr>
              <a:t>Bộ </a:t>
            </a: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đếm </a:t>
            </a:r>
            <a:r>
              <a:rPr dirty="0" sz="2000" spc="-5">
                <a:solidFill>
                  <a:srgbClr val="FD9900"/>
                </a:solidFill>
                <a:latin typeface="Arial"/>
                <a:cs typeface="Arial"/>
              </a:rPr>
              <a:t>giao dịch </a:t>
            </a:r>
            <a:r>
              <a:rPr dirty="0" sz="2000" spc="5">
                <a:solidFill>
                  <a:srgbClr val="FD9900"/>
                </a:solidFill>
                <a:latin typeface="Arial"/>
                <a:cs typeface="Arial"/>
              </a:rPr>
              <a:t>(1-9 </a:t>
            </a: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byte):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Số 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lượng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bao gồm</a:t>
            </a:r>
            <a:r>
              <a:rPr dirty="0" sz="2000" spc="-11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trong  khối.</a:t>
            </a:r>
            <a:endParaRPr sz="2000">
              <a:latin typeface="Arial"/>
              <a:cs typeface="Arial"/>
            </a:endParaRPr>
          </a:p>
          <a:p>
            <a:pPr marL="299085" marR="2730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D9900"/>
                </a:solidFill>
                <a:latin typeface="Arial"/>
                <a:cs typeface="Arial"/>
              </a:rPr>
              <a:t>Danh </a:t>
            </a: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sách </a:t>
            </a:r>
            <a:r>
              <a:rPr dirty="0" sz="2000" spc="-5">
                <a:solidFill>
                  <a:srgbClr val="FD9900"/>
                </a:solidFill>
                <a:latin typeface="Arial"/>
                <a:cs typeface="Arial"/>
              </a:rPr>
              <a:t>giao dịch </a:t>
            </a:r>
            <a:r>
              <a:rPr dirty="0" sz="2000">
                <a:solidFill>
                  <a:srgbClr val="FD9900"/>
                </a:solidFill>
                <a:latin typeface="Arial"/>
                <a:cs typeface="Arial"/>
              </a:rPr>
              <a:t>(1 MB):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Lưu</a:t>
            </a:r>
            <a:r>
              <a:rPr dirty="0" sz="2000" spc="-114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trữ  mã hash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bằng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thuật toán SHA256  của tất cả các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trong khối 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537" y="1063244"/>
            <a:ext cx="4297045" cy="227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dirty="0" sz="2400" spc="-15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490"/>
              </a:spcBef>
            </a:pP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là nhóm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các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hợp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lệ</a:t>
            </a:r>
            <a:r>
              <a:rPr dirty="0" sz="2000" spc="-10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và 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được xác minh. Mỗi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sẽ có hash  của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trước,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do đó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sẽ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đảm</a:t>
            </a:r>
            <a:r>
              <a:rPr dirty="0" sz="2000" spc="-13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bảo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tính </a:t>
            </a:r>
            <a:r>
              <a:rPr dirty="0" sz="2000">
                <a:solidFill>
                  <a:srgbClr val="2F2F2F"/>
                </a:solidFill>
                <a:latin typeface="Arial"/>
                <a:cs typeface="Arial"/>
              </a:rPr>
              <a:t>toàn vẹn của</a:t>
            </a:r>
            <a:r>
              <a:rPr dirty="0" sz="2000" spc="-7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2F2F2F"/>
                </a:solidFill>
                <a:latin typeface="Arial"/>
                <a:cs typeface="Arial"/>
              </a:rPr>
              <a:t>chain.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19"/>
              </a:spcBef>
            </a:pP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r>
              <a:rPr dirty="0" sz="240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D9900"/>
                </a:solidFill>
                <a:latin typeface="Arial"/>
                <a:cs typeface="Arial"/>
              </a:rPr>
              <a:t>body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dirty="0" sz="3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5" b="1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278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dirty="0" sz="2400" spc="-80" b="1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1663576"/>
            <a:ext cx="9630156" cy="4872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2F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Allppt.com;Googleslidesppt.com</dc:creator>
  <dc:title>PowerPoint Presentation</dc:title>
  <dcterms:created xsi:type="dcterms:W3CDTF">2019-06-01T04:24:31Z</dcterms:created>
  <dcterms:modified xsi:type="dcterms:W3CDTF">2019-06-01T04:24:31Z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2019-05-09T00:00:00Z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2019-06-01T00:00:00Z</vt:filetime>
  </property>
</Properties>
</file>